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1" name="Shape 12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–Christian Bauer</a:t>
            </a:r>
          </a:p>
        </p:txBody>
      </p:sp>
      <p:sp>
        <p:nvSpPr>
          <p:cNvPr id="98" name="Shape 98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99" name="Shape 9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7" name="Shape 10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Shape 23"/>
          <p:cNvSpPr/>
          <p:nvPr/>
        </p:nvSpPr>
        <p:spPr>
          <a:xfrm>
            <a:off x="10441178" y="8997949"/>
            <a:ext cx="1977645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/>
            </a:lvl1pPr>
          </a:lstStyle>
          <a:p>
            <a:pPr/>
            <a:r>
              <a:t>Alexander Hofstätter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32" name="Shape 3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Shape 40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Titeltext</a:t>
            </a:r>
          </a:p>
        </p:txBody>
      </p:sp>
      <p:sp>
        <p:nvSpPr>
          <p:cNvPr id="41" name="Shape 41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2" name="Shape 42"/>
          <p:cNvSpPr/>
          <p:nvPr/>
        </p:nvSpPr>
        <p:spPr>
          <a:xfrm>
            <a:off x="10441178" y="8997949"/>
            <a:ext cx="1977645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/>
            </a:lvl1pPr>
          </a:lstStyle>
          <a:p>
            <a:pPr/>
            <a:r>
              <a:t>Alexander Hofstätter</a:t>
            </a:r>
          </a:p>
        </p:txBody>
      </p:sp>
      <p:sp>
        <p:nvSpPr>
          <p:cNvPr id="43" name="Shape 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1" name="Shape 5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9" name="Shape 59"/>
          <p:cNvSpPr/>
          <p:nvPr>
            <p:ph type="body" idx="1"/>
          </p:nvPr>
        </p:nvSpPr>
        <p:spPr>
          <a:xfrm>
            <a:off x="952500" y="2609850"/>
            <a:ext cx="11099800" cy="6286500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0" name="Shape 60"/>
          <p:cNvSpPr/>
          <p:nvPr/>
        </p:nvSpPr>
        <p:spPr>
          <a:xfrm>
            <a:off x="10441178" y="8997949"/>
            <a:ext cx="1977645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/>
            </a:lvl1pPr>
          </a:lstStyle>
          <a:p>
            <a:pPr/>
            <a:r>
              <a:t>Alexander Hofstätter</a:t>
            </a:r>
          </a:p>
        </p:txBody>
      </p:sp>
      <p:sp>
        <p:nvSpPr>
          <p:cNvPr id="61" name="Shape 6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9" name="Shape 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70" name="Shape 70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1" name="Shape 71"/>
          <p:cNvSpPr/>
          <p:nvPr/>
        </p:nvSpPr>
        <p:spPr>
          <a:xfrm>
            <a:off x="10441178" y="8997949"/>
            <a:ext cx="1977645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/>
            </a:lvl1pPr>
          </a:lstStyle>
          <a:p>
            <a:pPr/>
            <a:r>
              <a:t>Alexander Hofstätter</a:t>
            </a:r>
          </a:p>
        </p:txBody>
      </p:sp>
      <p:sp>
        <p:nvSpPr>
          <p:cNvPr id="72" name="Shape 7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80" name="Shape 8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8" name="Shape 88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9" name="Shape 89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0" name="Shape 9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de.wikipedia.org/wiki/Ethernet" TargetMode="External"/><Relationship Id="rId3" Type="http://schemas.openxmlformats.org/officeDocument/2006/relationships/hyperlink" Target="http://de.wikipedia.org/wiki/Robert_Metcalfe" TargetMode="External"/><Relationship Id="rId4" Type="http://schemas.openxmlformats.org/officeDocument/2006/relationships/hyperlink" Target="http://de.wikipedia.org/wiki/ALOHAnet" TargetMode="External"/><Relationship Id="rId5" Type="http://schemas.openxmlformats.org/officeDocument/2006/relationships/hyperlink" Target="http://de.wikipedia.org/wiki/%C3%84ther_(Physik)" TargetMode="External"/><Relationship Id="rId6" Type="http://schemas.openxmlformats.org/officeDocument/2006/relationships/hyperlink" Target="http://de.wikipedia.org/wiki/Institute_of_Electrical_and_Electronics_Engineers" TargetMode="External"/><Relationship Id="rId7" Type="http://schemas.openxmlformats.org/officeDocument/2006/relationships/hyperlink" Target="http://de.wikipedia.org/wiki/Carrier_Sense_Multiple_Access/Collision_Detection" TargetMode="External"/><Relationship Id="rId8" Type="http://schemas.openxmlformats.org/officeDocument/2006/relationships/hyperlink" Target="http://de.wikipedia.org/wiki/Carrier_Sense_Multiple_Access" TargetMode="External"/><Relationship Id="rId9" Type="http://schemas.openxmlformats.org/officeDocument/2006/relationships/hyperlink" Target="http://de.wikipedia.org/wiki/Carrier_Sense_Multiple_Access/Collision_Avoidance" TargetMode="External"/><Relationship Id="rId10" Type="http://schemas.openxmlformats.org/officeDocument/2006/relationships/hyperlink" Target="http://de.wikipedia.org/wiki/Token_Ring" TargetMode="External"/><Relationship Id="rId11" Type="http://schemas.openxmlformats.org/officeDocument/2006/relationships/hyperlink" Target="http://de.wikipedia.org/wiki/Xerox_PARC" TargetMode="External"/><Relationship Id="rId12" Type="http://schemas.openxmlformats.org/officeDocument/2006/relationships/hyperlink" Target="http://en.wikipedia.org/wiki/Ethernet_Alliance" TargetMode="External"/><Relationship Id="rId13" Type="http://schemas.openxmlformats.org/officeDocument/2006/relationships/hyperlink" Target="http://de.wikipedia.org/wiki/Power_over_Ethernet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hyperlink" Target="http://o-digital.com" TargetMode="Externa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OSI 1/2</a:t>
            </a:r>
          </a:p>
        </p:txBody>
      </p:sp>
      <p:sp>
        <p:nvSpPr>
          <p:cNvPr id="124" name="Shape 124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10000"/>
            </a:pPr>
            <a:r>
              <a:t>Ethernet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title"/>
          </p:nvPr>
        </p:nvSpPr>
        <p:spPr>
          <a:xfrm>
            <a:off x="488950" y="3225800"/>
            <a:ext cx="12026900" cy="3302000"/>
          </a:xfrm>
          <a:prstGeom prst="rect">
            <a:avLst/>
          </a:prstGeom>
        </p:spPr>
        <p:txBody>
          <a:bodyPr/>
          <a:lstStyle/>
          <a:p>
            <a:pPr/>
            <a:r>
              <a:t>2. Bitübertragungsschicht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/>
          </p:nvPr>
        </p:nvSpPr>
        <p:spPr>
          <a:xfrm>
            <a:off x="1270000" y="75311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OSI-Modell</a:t>
            </a:r>
          </a:p>
        </p:txBody>
      </p:sp>
      <p:graphicFrame>
        <p:nvGraphicFramePr>
          <p:cNvPr id="157" name="Table 157"/>
          <p:cNvGraphicFramePr/>
          <p:nvPr/>
        </p:nvGraphicFramePr>
        <p:xfrm>
          <a:off x="1343802" y="800100"/>
          <a:ext cx="10317195" cy="67691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{2708684C-4D16-4618-839F-0558EEFCDFE6}</a:tableStyleId>
              </a:tblPr>
              <a:tblGrid>
                <a:gridCol w="236700"/>
                <a:gridCol w="1594616"/>
                <a:gridCol w="1320800"/>
                <a:gridCol w="1498600"/>
                <a:gridCol w="1731885"/>
                <a:gridCol w="1594616"/>
                <a:gridCol w="2339975"/>
              </a:tblGrid>
              <a:tr h="808297">
                <a:tc gridSpan="2"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sz="1504">
                          <a:sym typeface="Helvetica"/>
                        </a:rPr>
                        <a:t>OSI-Schicht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sz="1504">
                          <a:sym typeface="Helvetica"/>
                        </a:rPr>
                        <a:t>Einordnung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sz="1504">
                          <a:sym typeface="Helvetica"/>
                        </a:rPr>
                        <a:t>TCP/IP-Schicht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sz="1504">
                          <a:sym typeface="Helvetica"/>
                        </a:rPr>
                        <a:t>Protokollbeispiel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sz="1504">
                          <a:sym typeface="Helvetica"/>
                        </a:rPr>
                        <a:t>Einheiten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sz="1504">
                          <a:sym typeface="Helvetica"/>
                        </a:rPr>
                        <a:t>Kopplungselemente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082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sz="1504">
                          <a:sym typeface="Helvetica"/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Anwendungen
(Application)</a:t>
                      </a:r>
                    </a:p>
                  </a:txBody>
                  <a:tcPr marL="50800" marR="50800" marT="50800" marB="50800" anchor="ctr" anchorCtr="0" horzOverflow="overflow"/>
                </a:tc>
                <a:tc rowSpan="3">
                  <a:txBody>
                    <a:bodyPr/>
                    <a:lstStyle/>
                    <a:p>
                      <a:pPr defTabSz="914400"/>
                      <a:r>
                        <a:rPr sz="1504"/>
                        <a:t>Anwendungs-
orientiert</a:t>
                      </a:r>
                    </a:p>
                  </a:txBody>
                  <a:tcPr marL="50800" marR="50800" marT="50800" marB="50800" anchor="ctr" anchorCtr="0" horzOverflow="overflow"/>
                </a:tc>
                <a:tc rowSpan="3">
                  <a:txBody>
                    <a:bodyPr/>
                    <a:lstStyle/>
                    <a:p>
                      <a:pPr defTabSz="914400"/>
                      <a:r>
                        <a:rPr sz="1504"/>
                        <a:t>Anwendung</a:t>
                      </a:r>
                    </a:p>
                  </a:txBody>
                  <a:tcPr marL="50800" marR="50800" marT="50800" marB="50800" anchor="ctr" anchorCtr="0" horzOverflow="overflow"/>
                </a:tc>
                <a:tc rowSpan="3">
                  <a:txBody>
                    <a:bodyPr/>
                    <a:lstStyle/>
                    <a:p>
                      <a:pPr defTabSz="914400"/>
                      <a:r>
                        <a:rPr sz="1504"/>
                        <a:t>HTTP
FTP
HTTPS
SMTP
LDAP
NCP</a:t>
                      </a:r>
                    </a:p>
                  </a:txBody>
                  <a:tcPr marL="50800" marR="50800" marT="50800" marB="50800" anchor="ctr" anchorCtr="0" horzOverflow="overflow"/>
                </a:tc>
                <a:tc rowSpan="3">
                  <a:txBody>
                    <a:bodyPr/>
                    <a:lstStyle/>
                    <a:p>
                      <a:pPr defTabSz="914400"/>
                      <a:r>
                        <a:rPr sz="1504"/>
                        <a:t>Daten</a:t>
                      </a:r>
                    </a:p>
                  </a:txBody>
                  <a:tcPr marL="50800" marR="50800" marT="50800" marB="50800" anchor="ctr" anchorCtr="0" horzOverflow="overflow"/>
                </a:tc>
                <a:tc rowSpan="4">
                  <a:txBody>
                    <a:bodyPr/>
                    <a:lstStyle/>
                    <a:p>
                      <a:pPr defTabSz="914400"/>
                      <a:r>
                        <a:rPr sz="1504"/>
                        <a:t>Gateway, Content-Switch, Layer-4-7-Switch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082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sz="1504">
                          <a:sym typeface="Helvetica"/>
                        </a:rPr>
                        <a:t>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Darstellung
(Presentation)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</a:tr>
              <a:tr h="783330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sz="1504">
                          <a:sym typeface="Helvetica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Sitzung
(Session)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</a:tr>
              <a:tr h="8082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sz="1504">
                          <a:sym typeface="Helvetica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Transport
(Transport)</a:t>
                      </a:r>
                    </a:p>
                  </a:txBody>
                  <a:tcPr marL="50800" marR="50800" marT="50800" marB="50800" anchor="ctr" anchorCtr="0" horzOverflow="overflow"/>
                </a:tc>
                <a:tc rowSpan="4">
                  <a:txBody>
                    <a:bodyPr/>
                    <a:lstStyle/>
                    <a:p>
                      <a:pPr defTabSz="914400"/>
                      <a:r>
                        <a:rPr sz="1504"/>
                        <a:t>Transport-
orientiert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Transport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TCP
UDP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TCP = Segmente
UDP = Datagramme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</a:tr>
              <a:tr h="1135985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sz="1504">
                          <a:sym typeface="Helvetica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Vermittlung
(Network)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Internet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ICMP
IGMP
IP
IPsec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Pakete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Router, Layer-3-Switch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082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sz="1504">
                          <a:sym typeface="Helvetica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 sz="1504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Sicherung
(Data Link)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 rowSpan="2">
                  <a:txBody>
                    <a:bodyPr/>
                    <a:lstStyle/>
                    <a:p>
                      <a:pPr defTabSz="914400"/>
                      <a:r>
                        <a:rPr sz="1504"/>
                        <a:t>Netzzugriff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 rowSpan="2">
                  <a:txBody>
                    <a:bodyPr/>
                    <a:lstStyle/>
                    <a:p>
                      <a:pPr defTabSz="914400">
                        <a:defRPr b="1" sz="1504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t>Ethernet</a:t>
                      </a:r>
                    </a:p>
                    <a:p>
                      <a:pPr defTabSz="914400">
                        <a:defRPr sz="1504"/>
                      </a:pPr>
                      <a:r>
                        <a:t>Token Ring</a:t>
                      </a:r>
                    </a:p>
                    <a:p>
                      <a:pPr defTabSz="914400">
                        <a:defRPr sz="1504"/>
                      </a:pPr>
                      <a:r>
                        <a:t>FDDI</a:t>
                      </a:r>
                    </a:p>
                    <a:p>
                      <a:pPr defTabSz="914400">
                        <a:defRPr sz="1504"/>
                      </a:pPr>
                      <a:r>
                        <a:t>MAC</a:t>
                      </a:r>
                    </a:p>
                    <a:p>
                      <a:pPr defTabSz="914400">
                        <a:defRPr sz="1504"/>
                      </a:pPr>
                      <a:r>
                        <a:t>ARCNET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504"/>
                      </a:pP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Frames</a:t>
                      </a:r>
                      <a:b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</a:br>
                      <a:r>
                        <a:t>(Rahmen)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Bridge, Switch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082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b="0"/>
                      </a:pPr>
                      <a:r>
                        <a:rPr b="1" sz="1504">
                          <a:sym typeface="Helvetica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 sz="1504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Bitübertragung
(Physical)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Bits, Symbole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Repeater, Hub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Die Idee</a:t>
            </a:r>
          </a:p>
        </p:txBody>
      </p:sp>
      <p:sp>
        <p:nvSpPr>
          <p:cNvPr id="160" name="Shape 1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Mehrere Teilnehmer</a:t>
            </a:r>
          </a:p>
          <a:p>
            <a:pPr/>
            <a:r>
              <a:t>Hochfrequente  Nachrichtenübertragung</a:t>
            </a:r>
          </a:p>
          <a:p>
            <a:pPr/>
            <a:r>
              <a:t>Physische Beschränkung des Layer 1</a:t>
            </a:r>
          </a:p>
          <a:p>
            <a:pPr/>
            <a:r>
              <a:t>Global eindeutiger Schlüssel (48 Bit; 6 Byte)</a:t>
            </a:r>
            <a:br/>
            <a:r>
              <a:t>AA:11:BB : 22:CC:33</a:t>
            </a:r>
          </a:p>
          <a:p>
            <a:pPr/>
            <a:r>
              <a:t>Basisbandübertragung (Zeitmultiplexverfahren)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xfrm>
            <a:off x="1270000" y="70485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Zeitmultiplexverfahren</a:t>
            </a:r>
          </a:p>
        </p:txBody>
      </p:sp>
      <p:pic>
        <p:nvPicPr>
          <p:cNvPr id="163" name="pasted-image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8091" y="2863850"/>
            <a:ext cx="5365405" cy="24964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47585" y="2545735"/>
            <a:ext cx="6161268" cy="2810646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hape 165"/>
          <p:cNvSpPr/>
          <p:nvPr/>
        </p:nvSpPr>
        <p:spPr>
          <a:xfrm>
            <a:off x="2592649" y="5607049"/>
            <a:ext cx="139629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Synchron</a:t>
            </a:r>
          </a:p>
        </p:txBody>
      </p:sp>
      <p:sp>
        <p:nvSpPr>
          <p:cNvPr id="166" name="Shape 166"/>
          <p:cNvSpPr/>
          <p:nvPr/>
        </p:nvSpPr>
        <p:spPr>
          <a:xfrm>
            <a:off x="8645339" y="5607049"/>
            <a:ext cx="1565759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Asynchron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Carrier Sense Multiple Access (CSMA)</a:t>
            </a:r>
          </a:p>
        </p:txBody>
      </p:sp>
      <p:sp>
        <p:nvSpPr>
          <p:cNvPr id="169" name="Shape 169"/>
          <p:cNvSpPr/>
          <p:nvPr>
            <p:ph type="body" idx="1"/>
          </p:nvPr>
        </p:nvSpPr>
        <p:spPr>
          <a:xfrm>
            <a:off x="952500" y="2857500"/>
            <a:ext cx="11099800" cy="5943600"/>
          </a:xfrm>
          <a:prstGeom prst="rect">
            <a:avLst/>
          </a:prstGeom>
        </p:spPr>
        <p:txBody>
          <a:bodyPr/>
          <a:lstStyle/>
          <a:p>
            <a:pPr marL="440055" indent="-440055" defTabSz="578358">
              <a:spcBef>
                <a:spcPts val="4100"/>
              </a:spcBef>
              <a:defRPr sz="2970"/>
            </a:pPr>
            <a:r>
              <a:t>Mehrfachzugriff mit Trägerprüfung</a:t>
            </a:r>
          </a:p>
          <a:p>
            <a:pPr marL="440055" indent="-440055" defTabSz="578358">
              <a:spcBef>
                <a:spcPts val="4100"/>
              </a:spcBef>
              <a:defRPr sz="2970"/>
            </a:pPr>
            <a:r>
              <a:t>Dezentral und asynchron</a:t>
            </a:r>
          </a:p>
          <a:p>
            <a:pPr marL="440055" indent="-440055" defTabSz="578358">
              <a:spcBef>
                <a:spcPts val="4100"/>
              </a:spcBef>
              <a:defRPr sz="297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Verfahren</a:t>
            </a:r>
            <a:r>
              <a:t> zum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erlangen</a:t>
            </a:r>
            <a:r>
              <a:t> des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Zugriffsrechts</a:t>
            </a:r>
            <a:r>
              <a:t> nach dem Konkurrenzverfahren auf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Busleitungen</a:t>
            </a:r>
            <a:endParaRPr b="1">
              <a:latin typeface="Helvetica"/>
              <a:ea typeface="Helvetica"/>
              <a:cs typeface="Helvetica"/>
              <a:sym typeface="Helvetica"/>
            </a:endParaRPr>
          </a:p>
          <a:p>
            <a:pPr marL="440055" indent="-440055" defTabSz="578358">
              <a:spcBef>
                <a:spcPts val="4100"/>
              </a:spcBef>
              <a:defRPr sz="2970"/>
            </a:pPr>
            <a:r>
              <a:t>Nur senden, wenn Leitung frei (Trägerprüfung)</a:t>
            </a:r>
          </a:p>
          <a:p>
            <a:pPr marL="440055" indent="-440055" defTabSz="578358">
              <a:spcBef>
                <a:spcPts val="4100"/>
              </a:spcBef>
              <a:defRPr sz="297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Zeitspanne </a:t>
            </a:r>
            <a:r>
              <a:t>(frei):</a:t>
            </a:r>
          </a:p>
          <a:p>
            <a:pPr marL="440055" indent="-440055" defTabSz="578358">
              <a:spcBef>
                <a:spcPts val="4100"/>
              </a:spcBef>
              <a:defRPr sz="2970"/>
            </a:pPr>
            <a:r>
              <a:t>3 Arten von CSMA (Kollisionen)</a:t>
            </a:r>
          </a:p>
        </p:txBody>
      </p:sp>
      <p:graphicFrame>
        <p:nvGraphicFramePr>
          <p:cNvPr id="170" name="Table 170"/>
          <p:cNvGraphicFramePr/>
          <p:nvPr/>
        </p:nvGraphicFramePr>
        <p:xfrm>
          <a:off x="5499100" y="7175500"/>
          <a:ext cx="4445000" cy="78336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{2708684C-4D16-4618-839F-0558EEFCDFE6}</a:tableStyleId>
              </a:tblPr>
              <a:tblGrid>
                <a:gridCol w="1320800"/>
                <a:gridCol w="1485900"/>
                <a:gridCol w="1638300"/>
              </a:tblGrid>
              <a:tr h="391679">
                <a:tc>
                  <a:txBody>
                    <a:bodyPr/>
                    <a:lstStyle/>
                    <a:p>
                      <a:pPr defTabSz="914400"/>
                      <a:r>
                        <a:rPr sz="2300"/>
                        <a:t>9,6 µs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300"/>
                        <a:t>960 ns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300"/>
                        <a:t>96 ns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391679">
                <a:tc>
                  <a:txBody>
                    <a:bodyPr/>
                    <a:lstStyle/>
                    <a:p>
                      <a:pPr defTabSz="914400"/>
                      <a:r>
                        <a:rPr sz="2300"/>
                        <a:t>10 Mbit/s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300"/>
                        <a:t>100 Mbit/s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300"/>
                        <a:t>1000 Mbit/s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CSMA/CA (Collision Avoidance) -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Vermeiden</a:t>
            </a:r>
            <a:br/>
            <a:r>
              <a:t>- Zufällig Wartezeit nach Kanalfrei-Erkennung</a:t>
            </a:r>
            <a:br/>
            <a:r>
              <a:t>- </a:t>
            </a:r>
            <a:r>
              <a:rPr>
                <a:solidFill>
                  <a:srgbClr val="A6AAA9"/>
                </a:solidFill>
              </a:rPr>
              <a:t>Drahtlos (Wireless LANs), ISDN</a:t>
            </a:r>
          </a:p>
          <a:p>
            <a:pPr/>
            <a:r>
              <a:t>CSMA/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CD</a:t>
            </a:r>
            <a:r>
              <a:t> (Collision Detection) -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Erkennen</a:t>
            </a:r>
            <a:br/>
            <a:r>
              <a:t>- Zufällig Wartezeit bei Kollision </a:t>
            </a:r>
            <a:br/>
            <a:r>
              <a:rPr>
                <a:solidFill>
                  <a:srgbClr val="A6AAA9"/>
                </a:solidFill>
              </a:rPr>
              <a:t>- Ethernet</a:t>
            </a:r>
          </a:p>
          <a:p>
            <a:pPr/>
            <a:r>
              <a:t>CSMA/CR (Collision Resolution) -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Lösen</a:t>
            </a:r>
            <a:br/>
            <a:r>
              <a:t>- Kollisionsauflösung durch Prioritäten</a:t>
            </a:r>
            <a:br/>
            <a:r>
              <a:t>- </a:t>
            </a:r>
            <a:r>
              <a:rPr>
                <a:solidFill>
                  <a:srgbClr val="A6AAA9"/>
                </a:solidFill>
              </a:rPr>
              <a:t>CAN-Bus</a:t>
            </a:r>
          </a:p>
        </p:txBody>
      </p:sp>
      <p:sp>
        <p:nvSpPr>
          <p:cNvPr id="173" name="Shape 1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Carrier Sense Multiple Access (CSMA)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332993">
              <a:defRPr sz="4560"/>
            </a:pPr>
            <a:r>
              <a:t>Carrier Sense Multiple Access/ </a:t>
            </a:r>
            <a:br/>
            <a:r>
              <a:t>Collision Detection</a:t>
            </a:r>
            <a:br/>
            <a:r>
              <a:rPr b="1">
                <a:latin typeface="Helvetica"/>
                <a:ea typeface="Helvetica"/>
                <a:cs typeface="Helvetica"/>
                <a:sym typeface="Helvetica"/>
              </a:rPr>
              <a:t>CSMA/CD</a:t>
            </a:r>
          </a:p>
        </p:txBody>
      </p:sp>
      <p:sp>
        <p:nvSpPr>
          <p:cNvPr id="176" name="Shape 176"/>
          <p:cNvSpPr/>
          <p:nvPr>
            <p:ph type="body" idx="1"/>
          </p:nvPr>
        </p:nvSpPr>
        <p:spPr>
          <a:xfrm>
            <a:off x="393700" y="2705100"/>
            <a:ext cx="11099800" cy="6286500"/>
          </a:xfrm>
          <a:prstGeom prst="rect">
            <a:avLst/>
          </a:prstGeom>
        </p:spPr>
        <p:txBody>
          <a:bodyPr/>
          <a:lstStyle/>
          <a:p>
            <a:pPr/>
            <a:r>
              <a:t>Erweiterung von CSMA</a:t>
            </a:r>
          </a:p>
          <a:p>
            <a:pPr/>
            <a:r>
              <a:t>Algorithmus zur Zugriffsregelung</a:t>
            </a:r>
          </a:p>
          <a:p>
            <a:pPr/>
            <a:r>
              <a:t>1. Horchen, 2. Senden, (3. Belegt), (4. Fehler -&gt; 1.), (5. Ende)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665099" y="127000"/>
            <a:ext cx="5674602" cy="8915400"/>
          </a:xfrm>
          <a:prstGeom prst="rect">
            <a:avLst/>
          </a:prstGeom>
        </p:spPr>
      </p:pic>
      <p:sp>
        <p:nvSpPr>
          <p:cNvPr id="179" name="Shape 179"/>
          <p:cNvSpPr/>
          <p:nvPr>
            <p:ph type="body" sz="quarter" idx="1"/>
          </p:nvPr>
        </p:nvSpPr>
        <p:spPr>
          <a:xfrm>
            <a:off x="1270000" y="90678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Funktionsdarstellung, Programmablaufplan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Subtype="32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2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9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925917" y="2463800"/>
            <a:ext cx="5198729" cy="6565802"/>
          </a:xfrm>
          <a:prstGeom prst="rect">
            <a:avLst/>
          </a:prstGeom>
        </p:spPr>
      </p:pic>
      <p:sp>
        <p:nvSpPr>
          <p:cNvPr id="182" name="Shape 1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defRPr sz="7200"/>
            </a:lvl1pPr>
          </a:lstStyle>
          <a:p>
            <a:pPr/>
            <a:r>
              <a:t>Kollisionserkennung - Bsp.</a:t>
            </a:r>
          </a:p>
        </p:txBody>
      </p:sp>
      <p:sp>
        <p:nvSpPr>
          <p:cNvPr id="183" name="Shape 183"/>
          <p:cNvSpPr/>
          <p:nvPr>
            <p:ph type="body" sz="half" idx="1"/>
          </p:nvPr>
        </p:nvSpPr>
        <p:spPr>
          <a:xfrm>
            <a:off x="952500" y="2597150"/>
            <a:ext cx="5753100" cy="6286500"/>
          </a:xfrm>
          <a:prstGeom prst="rect">
            <a:avLst/>
          </a:prstGeom>
        </p:spPr>
        <p:txBody>
          <a:bodyPr/>
          <a:lstStyle/>
          <a:p>
            <a:pPr/>
            <a:r>
              <a:t>RoundTripDelayTime (RTDT/RTT)</a:t>
            </a:r>
            <a:br/>
            <a:r>
              <a:t>(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Paketumlaufzeit</a:t>
            </a:r>
            <a:r>
              <a:t>)</a:t>
            </a:r>
          </a:p>
          <a:p>
            <a:pPr>
              <a:defRPr u="sng"/>
            </a:pPr>
            <a:r>
              <a:t>min. Sendedauer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&gt;&gt;</a:t>
            </a:r>
            <a:r>
              <a:t> RTDT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Backoff-Verfahren</a:t>
            </a:r>
          </a:p>
        </p:txBody>
      </p:sp>
      <p:sp>
        <p:nvSpPr>
          <p:cNvPr id="186" name="Shape 1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150" indent="-311150" defTabSz="408940">
              <a:spcBef>
                <a:spcPts val="2900"/>
              </a:spcBef>
              <a:defRPr sz="2520"/>
            </a:pPr>
            <a:r>
              <a:t>Nach Konflikt: Neuer Sendeversuch</a:t>
            </a:r>
          </a:p>
          <a:p>
            <a:pPr marL="311150" indent="-311150" defTabSz="408940">
              <a:spcBef>
                <a:spcPts val="2900"/>
              </a:spcBef>
              <a:defRPr sz="2520"/>
            </a:pPr>
            <a:r>
              <a:t>Einlegen einer zufällig langen Pause</a:t>
            </a:r>
            <a:br/>
            <a:r>
              <a:t>- Wartezeit: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z · slot time</a:t>
            </a:r>
            <a:br>
              <a:rPr b="1">
                <a:latin typeface="Helvetica"/>
                <a:ea typeface="Helvetica"/>
                <a:cs typeface="Helvetica"/>
                <a:sym typeface="Helvetica"/>
              </a:rPr>
            </a:br>
            <a:r>
              <a:t>-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z:</a:t>
            </a:r>
            <a:r>
              <a:t> [0; (2</a:t>
            </a:r>
            <a:r>
              <a:rPr baseline="31999"/>
              <a:t>i</a:t>
            </a:r>
            <a:r>
              <a:t> -1)]</a:t>
            </a:r>
            <a:br/>
            <a:r>
              <a:t>- (Contention Window)</a:t>
            </a:r>
          </a:p>
          <a:p>
            <a:pPr marL="311150" indent="-311150" defTabSz="408940">
              <a:spcBef>
                <a:spcPts val="2900"/>
              </a:spcBef>
              <a:defRPr sz="2520"/>
            </a:pPr>
            <a:r>
              <a:t>Binary Exponential Backoff</a:t>
            </a:r>
          </a:p>
          <a:p>
            <a:pPr marL="311150" indent="-311150" defTabSz="408940">
              <a:spcBef>
                <a:spcPts val="2900"/>
              </a:spcBef>
              <a:defRPr sz="2520"/>
            </a:pPr>
            <a:r>
              <a:t>max 16. Konflikte: Systemfehler</a:t>
            </a:r>
          </a:p>
          <a:p>
            <a:pPr marL="311150" indent="-311150" defTabSz="408940">
              <a:spcBef>
                <a:spcPts val="2900"/>
              </a:spcBef>
              <a:defRPr sz="2520"/>
            </a:pPr>
            <a:r>
              <a:t>Keine rechnerische </a:t>
            </a:r>
            <a:r>
              <a:rPr i="1"/>
              <a:t>Garantie</a:t>
            </a:r>
            <a:endParaRPr i="1"/>
          </a:p>
          <a:p>
            <a:pPr marL="311150" indent="-311150" defTabSz="408940">
              <a:spcBef>
                <a:spcPts val="2900"/>
              </a:spcBef>
              <a:defRPr sz="2520"/>
            </a:pPr>
            <a:r>
              <a:t>70 -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30%</a:t>
            </a:r>
            <a:r>
              <a:t> der Nominalleistung</a:t>
            </a:r>
          </a:p>
          <a:p>
            <a:pPr marL="311150" indent="-311150" defTabSz="408940">
              <a:spcBef>
                <a:spcPts val="2900"/>
              </a:spcBef>
              <a:defRPr sz="2520"/>
            </a:pPr>
            <a:r>
              <a:t>Je mehr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Rechner</a:t>
            </a:r>
            <a:r>
              <a:t>, je höher die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Auslastung</a:t>
            </a:r>
            <a:r>
              <a:t>, desto mehr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Kollisionen</a:t>
            </a:r>
          </a:p>
        </p:txBody>
      </p:sp>
      <p:graphicFrame>
        <p:nvGraphicFramePr>
          <p:cNvPr id="187" name="Table 187"/>
          <p:cNvGraphicFramePr/>
          <p:nvPr/>
        </p:nvGraphicFramePr>
        <p:xfrm>
          <a:off x="6316389" y="4235450"/>
          <a:ext cx="5880937" cy="15252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{2708684C-4D16-4618-839F-0558EEFCDFE6}</a:tableStyleId>
              </a:tblPr>
              <a:tblGrid>
                <a:gridCol w="1480713"/>
                <a:gridCol w="1198261"/>
                <a:gridCol w="1467888"/>
                <a:gridCol w="1734072"/>
              </a:tblGrid>
              <a:tr h="377736">
                <a:tc>
                  <a:txBody>
                    <a:bodyPr/>
                    <a:lstStyle/>
                    <a:p>
                      <a:pPr defTabSz="914400"/>
                      <a:r>
                        <a:rPr b="1" sz="1504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Geschwindkeit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 sz="1504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Bit Zeit
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 sz="1504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Slot Zeit
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 sz="1504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Zeitintervall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384863"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10 Mbit/s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100 ns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512 Bit Zeiten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 sz="1504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51,2 ms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84863"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100 Mbit/s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10 ns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512 Bit Zeiten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 sz="1504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5,12 ms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77736"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1 Gbit/s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1 ns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4096 Bit Zeiten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504"/>
                        <a:t>4,096 ms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Überblick</a:t>
            </a:r>
          </a:p>
        </p:txBody>
      </p:sp>
      <p:sp>
        <p:nvSpPr>
          <p:cNvPr id="127" name="Shape 12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35000" indent="-635000">
              <a:buSzPct val="100000"/>
              <a:buAutoNum type="arabicPeriod" startAt="1"/>
            </a:pPr>
            <a:r>
              <a:t>Geschichte</a:t>
            </a:r>
          </a:p>
          <a:p>
            <a:pPr marL="635000" indent="-635000">
              <a:buSzPct val="100000"/>
              <a:buAutoNum type="arabicPeriod" startAt="1"/>
            </a:pPr>
            <a:r>
              <a:t>Bitübertragung</a:t>
            </a:r>
          </a:p>
          <a:p>
            <a:pPr marL="635000" indent="-635000">
              <a:buSzPct val="100000"/>
              <a:buAutoNum type="arabicPeriod" startAt="1"/>
            </a:pPr>
            <a:r>
              <a:t>Formate der Datenübertragungsblöcke</a:t>
            </a:r>
          </a:p>
          <a:p>
            <a:pPr marL="635000" indent="-635000">
              <a:buSzPct val="100000"/>
              <a:buAutoNum type="arabicPeriod" startAt="1"/>
            </a:pPr>
            <a:r>
              <a:t>Umwandlung in Datenstrom</a:t>
            </a:r>
          </a:p>
          <a:p>
            <a:pPr marL="635000" indent="-635000">
              <a:buSzPct val="100000"/>
              <a:buAutoNum type="arabicPeriod" startAt="1"/>
            </a:pPr>
            <a:r>
              <a:t>Medientypen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9200"/>
            </a:lvl1pPr>
          </a:lstStyle>
          <a:p>
            <a:pPr/>
            <a:r>
              <a:t>Lösung?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title"/>
          </p:nvPr>
        </p:nvSpPr>
        <p:spPr>
          <a:xfrm>
            <a:off x="1270000" y="2794000"/>
            <a:ext cx="10464800" cy="3302000"/>
          </a:xfrm>
          <a:prstGeom prst="rect">
            <a:avLst/>
          </a:prstGeom>
        </p:spPr>
        <p:txBody>
          <a:bodyPr/>
          <a:lstStyle>
            <a:lvl1pPr>
              <a:defRPr sz="11000"/>
            </a:lvl1pPr>
          </a:lstStyle>
          <a:p>
            <a:pPr/>
            <a:r>
              <a:t>Vollduplex</a:t>
            </a:r>
          </a:p>
        </p:txBody>
      </p:sp>
      <p:sp>
        <p:nvSpPr>
          <p:cNvPr id="192" name="Shape 192"/>
          <p:cNvSpPr/>
          <p:nvPr/>
        </p:nvSpPr>
        <p:spPr>
          <a:xfrm>
            <a:off x="1593405" y="5453379"/>
            <a:ext cx="9817990" cy="110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spcBef>
                <a:spcPts val="1400"/>
              </a:spcBef>
              <a:defRPr sz="3000"/>
            </a:pPr>
            <a:r>
              <a:t>CSMA/CD wird nur bei Halfduplex verwendet.</a:t>
            </a:r>
            <a:br/>
            <a:r>
              <a:t>Bei Vollduplex schaltet die Netzwerkkarte CSMA/CD aus.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asted-image-filtered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907755" y="457200"/>
            <a:ext cx="9189290" cy="6680200"/>
          </a:xfrm>
          <a:prstGeom prst="rect">
            <a:avLst/>
          </a:prstGeom>
        </p:spPr>
      </p:pic>
      <p:sp>
        <p:nvSpPr>
          <p:cNvPr id="195" name="Shape 195"/>
          <p:cNvSpPr/>
          <p:nvPr>
            <p:ph type="title"/>
          </p:nvPr>
        </p:nvSpPr>
        <p:spPr>
          <a:xfrm>
            <a:off x="1270000" y="7073900"/>
            <a:ext cx="10464800" cy="1422400"/>
          </a:xfrm>
          <a:prstGeom prst="rect">
            <a:avLst/>
          </a:prstGeom>
        </p:spPr>
        <p:txBody>
          <a:bodyPr/>
          <a:lstStyle>
            <a:lvl1pPr defTabSz="449833">
              <a:defRPr sz="6160"/>
            </a:lvl1pPr>
          </a:lstStyle>
          <a:p>
            <a:pPr/>
            <a:r>
              <a:t>Simplex, Half- und Fullduplex</a:t>
            </a:r>
          </a:p>
        </p:txBody>
      </p:sp>
      <p:sp>
        <p:nvSpPr>
          <p:cNvPr id="196" name="Shape 196"/>
          <p:cNvSpPr/>
          <p:nvPr>
            <p:ph type="body" sz="quarter" idx="1"/>
          </p:nvPr>
        </p:nvSpPr>
        <p:spPr>
          <a:xfrm>
            <a:off x="1270000" y="85471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Unterschied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54990">
              <a:defRPr sz="7600"/>
            </a:lvl1pPr>
          </a:lstStyle>
          <a:p>
            <a:pPr/>
            <a:r>
              <a:t>Broadcast und Sicherheit</a:t>
            </a:r>
          </a:p>
        </p:txBody>
      </p:sp>
      <p:sp>
        <p:nvSpPr>
          <p:cNvPr id="199" name="Shape 19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1159" indent="-391159" defTabSz="514095">
              <a:spcBef>
                <a:spcPts val="3600"/>
              </a:spcBef>
              <a:defRPr sz="3168"/>
            </a:pPr>
            <a:r>
              <a:t>Früher: ein gemeinsamer Bus (Koaxialkabel)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Jeder hört alles!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Lösungsansatz: Kryptographie auf höheren Layern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Lösung: Aufteilung der Kollisions-Domänen (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Switches</a:t>
            </a:r>
            <a:r>
              <a:t>, VLAN)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Full Duplex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Nur mehr (notwendige) gewollte Broadcasts</a:t>
            </a:r>
            <a:br/>
            <a:r>
              <a:t>- </a:t>
            </a:r>
            <a:r>
              <a:rPr i="1"/>
              <a:t>MAC-Flooding</a:t>
            </a:r>
            <a:r>
              <a:t>, </a:t>
            </a:r>
            <a:r>
              <a:rPr i="1"/>
              <a:t>MAC-Spoofing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Verbesserungen</a:t>
            </a:r>
          </a:p>
        </p:txBody>
      </p:sp>
      <p:sp>
        <p:nvSpPr>
          <p:cNvPr id="202" name="Shape 2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Ohne Switched Ethernet, Probleme bei hoher Auslastung</a:t>
            </a:r>
          </a:p>
          <a:p>
            <a:pPr/>
            <a:r>
              <a:t>Kapazitätsüberlastungen</a:t>
            </a:r>
          </a:p>
          <a:p>
            <a:pPr/>
            <a:r>
              <a:t>schlechte Effizienz</a:t>
            </a:r>
          </a:p>
          <a:p>
            <a:pPr/>
            <a:r>
              <a:t>-&gt; Switches determinieren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title"/>
          </p:nvPr>
        </p:nvSpPr>
        <p:spPr>
          <a:xfrm>
            <a:off x="1270000" y="3225800"/>
            <a:ext cx="10693400" cy="3302000"/>
          </a:xfrm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/>
            <a:r>
              <a:t>3. Formate der Datenübertragungsblöcke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Frame Formate</a:t>
            </a:r>
          </a:p>
        </p:txBody>
      </p:sp>
      <p:sp>
        <p:nvSpPr>
          <p:cNvPr id="207" name="Shape 20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>
              <a:defRPr sz="2900"/>
            </a:pPr>
            <a:r>
              <a:t>Ethernet-Version I (Definition 1980)</a:t>
            </a:r>
          </a:p>
          <a:p>
            <a:pPr marL="444500" indent="-444500">
              <a:defRPr sz="2900"/>
            </a:pPr>
            <a:r>
              <a:t>Ethernet-II; DIX-Frame (Definition 1982;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D</a:t>
            </a:r>
            <a:r>
              <a:t>EC,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I</a:t>
            </a:r>
            <a:r>
              <a:t>ntel und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X</a:t>
            </a:r>
            <a:r>
              <a:t>erox)</a:t>
            </a:r>
          </a:p>
          <a:p>
            <a:pPr marL="444500" indent="-444500">
              <a:defRPr sz="2900"/>
            </a:pPr>
          </a:p>
          <a:p>
            <a:pPr marL="444500" indent="-444500">
              <a:defRPr sz="2900"/>
            </a:pPr>
            <a:r>
              <a:t>IEEE 802.3 3.1.a Basic MAC Frame</a:t>
            </a:r>
          </a:p>
          <a:p>
            <a:pPr marL="444500" indent="-444500">
              <a:defRPr sz="2900"/>
            </a:pPr>
            <a:r>
              <a:t>IEEE 802.3 3.1.b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Tagged MAC Frame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Aufbau</a:t>
            </a:r>
          </a:p>
        </p:txBody>
      </p:sp>
      <p:sp>
        <p:nvSpPr>
          <p:cNvPr id="210" name="Shape 210"/>
          <p:cNvSpPr/>
          <p:nvPr>
            <p:ph type="body" idx="1"/>
          </p:nvPr>
        </p:nvSpPr>
        <p:spPr>
          <a:xfrm>
            <a:off x="952500" y="2603500"/>
            <a:ext cx="11785600" cy="6286500"/>
          </a:xfrm>
          <a:prstGeom prst="rect">
            <a:avLst/>
          </a:prstGeom>
        </p:spPr>
        <p:txBody>
          <a:bodyPr/>
          <a:lstStyle/>
          <a:p>
            <a:pPr/>
            <a:r>
              <a:t>min.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64</a:t>
            </a:r>
            <a:r>
              <a:t> Byte, max. 1518 Byte (VLAN: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1522</a:t>
            </a:r>
            <a:r>
              <a:t> Byte)</a:t>
            </a:r>
          </a:p>
          <a:p>
            <a:pPr/>
            <a:r>
              <a:t>Serielle Übertragung</a:t>
            </a:r>
          </a:p>
          <a:p>
            <a:pPr/>
            <a:r>
              <a:t>Beginnend beim LSB</a:t>
            </a:r>
          </a:p>
          <a:p>
            <a:pPr/>
            <a:r>
              <a:rPr b="1">
                <a:latin typeface="Helvetica"/>
                <a:ea typeface="Helvetica"/>
                <a:cs typeface="Helvetica"/>
                <a:sym typeface="Helvetica"/>
              </a:rPr>
              <a:t>Big Endian</a:t>
            </a:r>
            <a:r>
              <a:t> (&gt; 1 Byte)</a:t>
            </a:r>
            <a:br/>
            <a:r>
              <a:t>- Byte mit der höheren Wertigkeit zuerst</a:t>
            </a:r>
          </a:p>
          <a:p>
            <a:pPr/>
            <a:r>
              <a:t>FCS (LSB -&gt; MSB)</a:t>
            </a:r>
            <a:br/>
            <a:r>
              <a:t>- MSB des höchstwertigen Bytes zuerst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title"/>
          </p:nvPr>
        </p:nvSpPr>
        <p:spPr>
          <a:xfrm>
            <a:off x="952500" y="228600"/>
            <a:ext cx="11099800" cy="2159000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/>
            <a:r>
              <a:t>IEEE 802.3 Tagged MAC Frame</a:t>
            </a:r>
          </a:p>
        </p:txBody>
      </p:sp>
      <p:pic>
        <p:nvPicPr>
          <p:cNvPr id="213" name="pasted-image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61" y="2169160"/>
            <a:ext cx="13004801" cy="2849880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14" name="Table 214"/>
          <p:cNvGraphicFramePr/>
          <p:nvPr/>
        </p:nvGraphicFramePr>
        <p:xfrm>
          <a:off x="323850" y="5283200"/>
          <a:ext cx="12390537" cy="427935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{2708684C-4D16-4618-839F-0558EEFCDFE6}</a:tableStyleId>
              </a:tblPr>
              <a:tblGrid>
                <a:gridCol w="3276600"/>
                <a:gridCol w="9113937"/>
              </a:tblGrid>
              <a:tr h="611336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Präambel und SFD  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t>7 alternierende Byte; 10101011 (SFD)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611336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Ziel- und Quell-MAC-Adresse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t>Identifikation der Zielnetzwerkstation; (auch Multicast- oder Broadcast); 1./2. Bit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1336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VLAN-Tag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t>2 Byte: 0x8100 (=802.1qTagType); 3 Bit Priorität; CFI (MAC anerkannt/ok [1] -&gt; Switch: 1); 12 Bit für VLAN ID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1336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Typ-Feld (EtherType)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t>Auskunft über Protokoll der nächsthöheren Schicht; kleiner als 0x600 (Ethernet-I Frame)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1336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Nutzdaten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t>max. 1500 bytes; (Jumbo Frames)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1336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PAD-Feld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t>Padding (Polsterung); Notwenig bei 42 bzw. </a:t>
                      </a:r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46 Bytes Daten</a:t>
                      </a:r>
                      <a:r>
                        <a:t>; 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1336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FCS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t>32-Bit-CRC-Prüfsumme an Frame angehängt, von Ziel-MAC - PAD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5195" r="0" b="18762"/>
          <a:stretch>
            <a:fillRect/>
          </a:stretch>
        </p:blipFill>
        <p:spPr>
          <a:xfrm>
            <a:off x="210740" y="2226865"/>
            <a:ext cx="12583232" cy="2116207"/>
          </a:xfrm>
          <a:prstGeom prst="rect">
            <a:avLst/>
          </a:prstGeom>
        </p:spPr>
      </p:pic>
      <p:sp>
        <p:nvSpPr>
          <p:cNvPr id="217" name="Shape 217"/>
          <p:cNvSpPr/>
          <p:nvPr>
            <p:ph type="title"/>
          </p:nvPr>
        </p:nvSpPr>
        <p:spPr>
          <a:xfrm>
            <a:off x="1270000" y="5575300"/>
            <a:ext cx="10464800" cy="1422400"/>
          </a:xfrm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/>
            <a:r>
              <a:t>MAC Adresse nach 802.3</a:t>
            </a:r>
          </a:p>
        </p:txBody>
      </p:sp>
      <p:sp>
        <p:nvSpPr>
          <p:cNvPr id="218" name="Shape 218"/>
          <p:cNvSpPr/>
          <p:nvPr/>
        </p:nvSpPr>
        <p:spPr>
          <a:xfrm>
            <a:off x="558361" y="7884715"/>
            <a:ext cx="11888079" cy="1016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/>
            </a:pPr>
            <a:r>
              <a:rPr>
                <a:solidFill>
                  <a:schemeClr val="accent1">
                    <a:satOff val="-3355"/>
                    <a:lumOff val="26614"/>
                  </a:schemeClr>
                </a:solidFill>
              </a:rPr>
              <a:t>AA</a:t>
            </a:r>
            <a:r>
              <a:t>:</a:t>
            </a:r>
            <a:r>
              <a:rPr>
                <a:solidFill>
                  <a:schemeClr val="accent3">
                    <a:satOff val="18648"/>
                    <a:lumOff val="5971"/>
                  </a:schemeClr>
                </a:solidFill>
              </a:rPr>
              <a:t>BB</a:t>
            </a:r>
            <a:r>
              <a:t>: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CC</a:t>
            </a:r>
            <a:r>
              <a:t> : </a:t>
            </a:r>
            <a:r>
              <a:rPr>
                <a:solidFill>
                  <a:schemeClr val="accent6"/>
                </a:solidFill>
              </a:rPr>
              <a:t>11</a:t>
            </a:r>
            <a:r>
              <a:t>:</a:t>
            </a:r>
            <a:r>
              <a:rPr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</a:rPr>
              <a:t>22</a:t>
            </a:r>
            <a:r>
              <a:t>:33    </a:t>
            </a:r>
          </a:p>
          <a:p>
            <a:pPr lvl="1">
              <a:defRPr sz="3000"/>
            </a:pPr>
            <a:r>
              <a:rPr b="1">
                <a:solidFill>
                  <a:schemeClr val="accent1">
                    <a:satOff val="-3355"/>
                    <a:lumOff val="26614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10</a:t>
            </a:r>
            <a:r>
              <a:rPr>
                <a:solidFill>
                  <a:schemeClr val="accent1">
                    <a:satOff val="-3355"/>
                    <a:lumOff val="26614"/>
                  </a:schemeClr>
                </a:solidFill>
              </a:rPr>
              <a:t>10 1010</a:t>
            </a:r>
            <a:r>
              <a:t>:</a:t>
            </a:r>
            <a:r>
              <a:rPr>
                <a:solidFill>
                  <a:schemeClr val="accent3">
                    <a:satOff val="18648"/>
                    <a:lumOff val="5971"/>
                  </a:schemeClr>
                </a:solidFill>
              </a:rPr>
              <a:t>1011 1011</a:t>
            </a:r>
            <a:r>
              <a:t>:</a:t>
            </a:r>
            <a:r>
              <a:rPr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</a:rPr>
              <a:t>1100 1100 </a:t>
            </a:r>
            <a:r>
              <a:t>: </a:t>
            </a:r>
            <a:r>
              <a:rPr>
                <a:solidFill>
                  <a:schemeClr val="accent6"/>
                </a:solidFill>
              </a:rPr>
              <a:t>0001 0001</a:t>
            </a:r>
            <a:r>
              <a:t>:</a:t>
            </a:r>
            <a:r>
              <a:rPr>
                <a:solidFill>
                  <a:schemeClr val="accent2">
                    <a:hueOff val="-2473792"/>
                    <a:satOff val="-50209"/>
                    <a:lumOff val="23543"/>
                  </a:schemeClr>
                </a:solidFill>
              </a:rPr>
              <a:t>0010 0010</a:t>
            </a:r>
            <a:r>
              <a:t>:0011 0011</a:t>
            </a:r>
          </a:p>
        </p:txBody>
      </p:sp>
      <p:sp>
        <p:nvSpPr>
          <p:cNvPr id="219" name="Shape 219"/>
          <p:cNvSpPr/>
          <p:nvPr/>
        </p:nvSpPr>
        <p:spPr>
          <a:xfrm>
            <a:off x="914400" y="3964384"/>
            <a:ext cx="2997200" cy="711201"/>
          </a:xfrm>
          <a:prstGeom prst="rect">
            <a:avLst/>
          </a:prstGeom>
          <a:solidFill>
            <a:srgbClr val="FFFFFF"/>
          </a:solidFill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20" name="Shape 220"/>
          <p:cNvSpPr/>
          <p:nvPr/>
        </p:nvSpPr>
        <p:spPr>
          <a:xfrm>
            <a:off x="451357" y="4491434"/>
            <a:ext cx="699668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Unicast- (0) oder Broadcast-/Multicast-Adresse (1)</a:t>
            </a:r>
          </a:p>
        </p:txBody>
      </p:sp>
      <p:sp>
        <p:nvSpPr>
          <p:cNvPr id="221" name="Shape 221"/>
          <p:cNvSpPr/>
          <p:nvPr/>
        </p:nvSpPr>
        <p:spPr>
          <a:xfrm>
            <a:off x="896518" y="3996134"/>
            <a:ext cx="5115764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Global (0) oder lokal (1) administriert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Geschichte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EtherType</a:t>
            </a:r>
          </a:p>
        </p:txBody>
      </p:sp>
      <p:sp>
        <p:nvSpPr>
          <p:cNvPr id="224" name="Shape 224"/>
          <p:cNvSpPr/>
          <p:nvPr>
            <p:ph type="body" sz="quarter" idx="1"/>
          </p:nvPr>
        </p:nvSpPr>
        <p:spPr>
          <a:xfrm>
            <a:off x="952500" y="4768850"/>
            <a:ext cx="5334000" cy="4102100"/>
          </a:xfrm>
          <a:prstGeom prst="rect">
            <a:avLst/>
          </a:prstGeom>
        </p:spPr>
        <p:txBody>
          <a:bodyPr/>
          <a:lstStyle/>
          <a:p>
            <a:pPr/>
            <a:r>
              <a:t>Werte im Typfeld für einige wichtige Protokolle</a:t>
            </a:r>
          </a:p>
        </p:txBody>
      </p:sp>
      <p:graphicFrame>
        <p:nvGraphicFramePr>
          <p:cNvPr id="225" name="Table 225"/>
          <p:cNvGraphicFramePr/>
          <p:nvPr/>
        </p:nvGraphicFramePr>
        <p:xfrm>
          <a:off x="6661497" y="571500"/>
          <a:ext cx="5219006" cy="861060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{2708684C-4D16-4618-839F-0558EEFCDFE6}</a:tableStyleId>
              </a:tblPr>
              <a:tblGrid>
                <a:gridCol w="981372"/>
                <a:gridCol w="4237633"/>
              </a:tblGrid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Typfeld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Protokoll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0x0800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IP Internet Protocol, Version 4 (IPv4)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0x0806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Address Resolution Protocol (ARP)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0x0842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Wake on LAN (WoL)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0x8035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Reverse Address Resolution Protocol (RARP)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0x809B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AppleTalk (EtherTalk)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0x80F3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Appletalk Address Resolution Protocol (AARP)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0x8100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VLAN Tag (VLAN)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0x8137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Novell IPX (alt)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0x8138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Novell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0x86DD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IP Internet Protocol, Version 6 (IPv6)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0x8863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PPPoE Discovery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0x8864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PPPoE Session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0x8870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Jumbo Frames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0x8892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Echtzeit-Ethernet PROFINET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0x88A2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ATA over Ethernet Coraid AoE [7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0x88A4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Echtzeit-Ethernet EtherCAT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0x88A8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Provider Bridging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0x88AB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Echtzeit-Ethernet Ethernet POWERLINK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0x88CD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Echtzeit-Ethernet SERCOS III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0x8906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Fibre Channel over Ethernet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391390">
                <a:tc>
                  <a:txBody>
                    <a:bodyPr/>
                    <a:lstStyle/>
                    <a:p>
                      <a:pPr defTabSz="914400"/>
                      <a:r>
                        <a:t>0x8914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FCoE Initialization Protocol (FIP)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4. Umwandlung in einen Datenstrom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type="title"/>
          </p:nvPr>
        </p:nvSpPr>
        <p:spPr>
          <a:xfrm>
            <a:off x="311149" y="444500"/>
            <a:ext cx="12382501" cy="2159000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/>
            <a:r>
              <a:t>Umwandlung in einen Datenstrom</a:t>
            </a:r>
          </a:p>
        </p:txBody>
      </p:sp>
      <p:sp>
        <p:nvSpPr>
          <p:cNvPr id="230" name="Shape 23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2275" indent="-422275" defTabSz="554990">
              <a:spcBef>
                <a:spcPts val="3900"/>
              </a:spcBef>
              <a:defRPr sz="3420"/>
            </a:pPr>
            <a:r>
              <a:t>Bytestream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  <a:r>
              <a:t>Abhängig von physischem Medium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  <a:r>
              <a:t>Leitungscode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  <a:r>
              <a:t>Inter-Frame-Spacing (Übertragungsfreie Zeiten)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  <a:r>
              <a:t>Halfduplex: Abschaltung des Senders</a:t>
            </a:r>
          </a:p>
          <a:p>
            <a:pPr marL="422275" indent="-422275" defTabSz="554990">
              <a:spcBef>
                <a:spcPts val="3900"/>
              </a:spcBef>
              <a:defRPr sz="3420"/>
            </a:pPr>
            <a:r>
              <a:t>Fullduplex: Aufrechterhaltung einer Trägerschwingung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5. Medientypen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Ethernet Varianten</a:t>
            </a:r>
          </a:p>
        </p:txBody>
      </p:sp>
      <p:sp>
        <p:nvSpPr>
          <p:cNvPr id="235" name="Shape 23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Übertragungsrate</a:t>
            </a:r>
          </a:p>
          <a:p>
            <a:pPr/>
            <a:r>
              <a:t>Verwendeten Kabeltypen</a:t>
            </a:r>
          </a:p>
          <a:p>
            <a:pPr/>
            <a:r>
              <a:t>Leitungscodierung</a:t>
            </a:r>
          </a:p>
          <a:p>
            <a:pPr/>
            <a:r>
              <a:t>Ähnlicher Protkollstack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10-Mbit/s-Ethernet</a:t>
            </a:r>
          </a:p>
        </p:txBody>
      </p:sp>
      <p:sp>
        <p:nvSpPr>
          <p:cNvPr id="238" name="Shape 23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Manchesterkodierung</a:t>
            </a:r>
            <a:br/>
            <a:r>
              <a:t>- Ein Datenbit zwei Leitungsbits</a:t>
            </a:r>
          </a:p>
          <a:p>
            <a:pPr/>
            <a:r>
              <a:t>20 MBaud</a:t>
            </a:r>
          </a:p>
          <a:p>
            <a:pPr/>
            <a:r>
              <a:t>max. 10 MHz Spektrum</a:t>
            </a:r>
          </a:p>
          <a:p>
            <a:pPr/>
            <a:r>
              <a:t>Belegung nur bei tatsächlichem Paket-Versand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31622">
              <a:defRPr sz="5460"/>
            </a:pPr>
            <a:r>
              <a:t>10-Mbit/s-Ethernet mit Koaxialkabel</a:t>
            </a:r>
          </a:p>
          <a:p>
            <a:pPr defTabSz="531622">
              <a:defRPr b="1" sz="5460">
                <a:latin typeface="Helvetica"/>
                <a:ea typeface="Helvetica"/>
                <a:cs typeface="Helvetica"/>
                <a:sym typeface="Helvetica"/>
              </a:defRPr>
            </a:pPr>
            <a:r>
              <a:t>10BASE2</a:t>
            </a:r>
          </a:p>
        </p:txBody>
      </p:sp>
      <p:sp>
        <p:nvSpPr>
          <p:cNvPr id="241" name="Shape 2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8934" indent="-368934" defTabSz="484886">
              <a:spcBef>
                <a:spcPts val="3400"/>
              </a:spcBef>
              <a:defRPr sz="2988"/>
            </a:pPr>
            <a:r>
              <a:t>Wellenimpedanz: 50 Ohm</a:t>
            </a:r>
          </a:p>
          <a:p>
            <a:pPr marL="368934" indent="-368934" defTabSz="484886">
              <a:spcBef>
                <a:spcPts val="3400"/>
              </a:spcBef>
              <a:defRPr sz="2988"/>
            </a:pPr>
            <a:r>
              <a:t>Kabelbezeichnung: RG 58</a:t>
            </a:r>
          </a:p>
          <a:p>
            <a:pPr marL="368934" indent="-368934" defTabSz="484886">
              <a:spcBef>
                <a:spcPts val="3400"/>
              </a:spcBef>
              <a:defRPr sz="2988"/>
            </a:pPr>
            <a:r>
              <a:t>max. Segmentlänge: 185 m (200 Yard)</a:t>
            </a:r>
          </a:p>
          <a:p>
            <a:pPr marL="368934" indent="-368934" defTabSz="484886">
              <a:spcBef>
                <a:spcPts val="3400"/>
              </a:spcBef>
              <a:defRPr sz="2988"/>
            </a:pPr>
            <a:r>
              <a:t>max. Netzlänge: 925 m (5 x 185 m)</a:t>
            </a:r>
          </a:p>
          <a:p>
            <a:pPr marL="368934" indent="-368934" defTabSz="484886">
              <a:spcBef>
                <a:spcPts val="3400"/>
              </a:spcBef>
              <a:defRPr sz="2988"/>
            </a:pPr>
            <a:r>
              <a:t>Mindestabstand zwischen den T-Stücken: 0,5 m.</a:t>
            </a:r>
          </a:p>
          <a:p>
            <a:pPr marL="368934" indent="-368934" defTabSz="484886">
              <a:spcBef>
                <a:spcPts val="3400"/>
              </a:spcBef>
              <a:defRPr sz="2988"/>
            </a:pPr>
            <a:r>
              <a:t>Maximalabstand zwischen T-Stück und Transceiver ca. 30 cm.</a:t>
            </a:r>
          </a:p>
          <a:p>
            <a:pPr marL="368934" indent="-368934" defTabSz="484886">
              <a:spcBef>
                <a:spcPts val="3400"/>
              </a:spcBef>
              <a:defRPr sz="2988"/>
            </a:pPr>
            <a:r>
              <a:t>10BASE2 nur im Halbduplex-Modus</a:t>
            </a:r>
          </a:p>
        </p:txBody>
      </p:sp>
      <p:pic>
        <p:nvPicPr>
          <p:cNvPr id="242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99" t="4166" r="10" b="20886"/>
          <a:stretch>
            <a:fillRect/>
          </a:stretch>
        </p:blipFill>
        <p:spPr>
          <a:xfrm>
            <a:off x="8449339" y="7516630"/>
            <a:ext cx="3835401" cy="179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5" fill="norm" stroke="1" extrusionOk="0">
                <a:moveTo>
                  <a:pt x="21600" y="0"/>
                </a:moveTo>
                <a:lnTo>
                  <a:pt x="21370" y="643"/>
                </a:lnTo>
                <a:cubicBezTo>
                  <a:pt x="20700" y="2523"/>
                  <a:pt x="19267" y="4963"/>
                  <a:pt x="19074" y="4552"/>
                </a:cubicBezTo>
                <a:cubicBezTo>
                  <a:pt x="18931" y="4247"/>
                  <a:pt x="18703" y="4279"/>
                  <a:pt x="18147" y="4685"/>
                </a:cubicBezTo>
                <a:cubicBezTo>
                  <a:pt x="17882" y="4879"/>
                  <a:pt x="17356" y="5175"/>
                  <a:pt x="16976" y="5343"/>
                </a:cubicBezTo>
                <a:cubicBezTo>
                  <a:pt x="16003" y="5772"/>
                  <a:pt x="14918" y="6536"/>
                  <a:pt x="14790" y="6882"/>
                </a:cubicBezTo>
                <a:cubicBezTo>
                  <a:pt x="14714" y="7086"/>
                  <a:pt x="14567" y="7160"/>
                  <a:pt x="14305" y="7125"/>
                </a:cubicBezTo>
                <a:cubicBezTo>
                  <a:pt x="13823" y="7062"/>
                  <a:pt x="13375" y="7466"/>
                  <a:pt x="13140" y="8169"/>
                </a:cubicBezTo>
                <a:cubicBezTo>
                  <a:pt x="12950" y="8739"/>
                  <a:pt x="12571" y="9020"/>
                  <a:pt x="12353" y="8760"/>
                </a:cubicBezTo>
                <a:cubicBezTo>
                  <a:pt x="12178" y="8550"/>
                  <a:pt x="11843" y="8926"/>
                  <a:pt x="11812" y="9366"/>
                </a:cubicBezTo>
                <a:cubicBezTo>
                  <a:pt x="11794" y="9631"/>
                  <a:pt x="11676" y="9801"/>
                  <a:pt x="11397" y="9961"/>
                </a:cubicBezTo>
                <a:cubicBezTo>
                  <a:pt x="11183" y="10084"/>
                  <a:pt x="10680" y="10444"/>
                  <a:pt x="10279" y="10767"/>
                </a:cubicBezTo>
                <a:cubicBezTo>
                  <a:pt x="9777" y="11171"/>
                  <a:pt x="9523" y="11294"/>
                  <a:pt x="9461" y="11162"/>
                </a:cubicBezTo>
                <a:cubicBezTo>
                  <a:pt x="9312" y="10845"/>
                  <a:pt x="9201" y="10939"/>
                  <a:pt x="8802" y="11710"/>
                </a:cubicBezTo>
                <a:cubicBezTo>
                  <a:pt x="8404" y="12479"/>
                  <a:pt x="8219" y="12590"/>
                  <a:pt x="7917" y="12244"/>
                </a:cubicBezTo>
                <a:cubicBezTo>
                  <a:pt x="7641" y="11930"/>
                  <a:pt x="7109" y="12392"/>
                  <a:pt x="6663" y="13331"/>
                </a:cubicBezTo>
                <a:cubicBezTo>
                  <a:pt x="6339" y="14012"/>
                  <a:pt x="6243" y="14115"/>
                  <a:pt x="6035" y="14017"/>
                </a:cubicBezTo>
                <a:cubicBezTo>
                  <a:pt x="5848" y="13930"/>
                  <a:pt x="5552" y="14131"/>
                  <a:pt x="4808" y="14851"/>
                </a:cubicBezTo>
                <a:cubicBezTo>
                  <a:pt x="4268" y="15374"/>
                  <a:pt x="3678" y="15938"/>
                  <a:pt x="3496" y="16100"/>
                </a:cubicBezTo>
                <a:cubicBezTo>
                  <a:pt x="3202" y="16361"/>
                  <a:pt x="3170" y="16451"/>
                  <a:pt x="3212" y="16896"/>
                </a:cubicBezTo>
                <a:cubicBezTo>
                  <a:pt x="3285" y="17680"/>
                  <a:pt x="3066" y="17937"/>
                  <a:pt x="2854" y="17315"/>
                </a:cubicBezTo>
                <a:cubicBezTo>
                  <a:pt x="2642" y="16694"/>
                  <a:pt x="2403" y="16812"/>
                  <a:pt x="2465" y="17506"/>
                </a:cubicBezTo>
                <a:cubicBezTo>
                  <a:pt x="2521" y="18125"/>
                  <a:pt x="2286" y="18334"/>
                  <a:pt x="2050" y="17878"/>
                </a:cubicBezTo>
                <a:cubicBezTo>
                  <a:pt x="1865" y="17522"/>
                  <a:pt x="1745" y="17649"/>
                  <a:pt x="1694" y="18250"/>
                </a:cubicBezTo>
                <a:cubicBezTo>
                  <a:pt x="1664" y="18607"/>
                  <a:pt x="1392" y="18830"/>
                  <a:pt x="389" y="19327"/>
                </a:cubicBezTo>
                <a:lnTo>
                  <a:pt x="0" y="19522"/>
                </a:lnTo>
                <a:cubicBezTo>
                  <a:pt x="19" y="21216"/>
                  <a:pt x="55" y="21600"/>
                  <a:pt x="130" y="21562"/>
                </a:cubicBezTo>
                <a:cubicBezTo>
                  <a:pt x="213" y="21520"/>
                  <a:pt x="671" y="21319"/>
                  <a:pt x="1147" y="21119"/>
                </a:cubicBezTo>
                <a:cubicBezTo>
                  <a:pt x="1996" y="20761"/>
                  <a:pt x="2014" y="20764"/>
                  <a:pt x="2141" y="21109"/>
                </a:cubicBezTo>
                <a:cubicBezTo>
                  <a:pt x="2262" y="21437"/>
                  <a:pt x="2308" y="21442"/>
                  <a:pt x="2832" y="21219"/>
                </a:cubicBezTo>
                <a:cubicBezTo>
                  <a:pt x="3658" y="20868"/>
                  <a:pt x="5739" y="19711"/>
                  <a:pt x="6319" y="19284"/>
                </a:cubicBezTo>
                <a:cubicBezTo>
                  <a:pt x="6595" y="19080"/>
                  <a:pt x="6894" y="18730"/>
                  <a:pt x="6980" y="18502"/>
                </a:cubicBezTo>
                <a:cubicBezTo>
                  <a:pt x="7108" y="18165"/>
                  <a:pt x="7231" y="18086"/>
                  <a:pt x="7644" y="18064"/>
                </a:cubicBezTo>
                <a:cubicBezTo>
                  <a:pt x="8228" y="18033"/>
                  <a:pt x="8783" y="17597"/>
                  <a:pt x="8853" y="17115"/>
                </a:cubicBezTo>
                <a:cubicBezTo>
                  <a:pt x="8935" y="16555"/>
                  <a:pt x="9039" y="16231"/>
                  <a:pt x="9128" y="16272"/>
                </a:cubicBezTo>
                <a:cubicBezTo>
                  <a:pt x="9175" y="16293"/>
                  <a:pt x="9331" y="16240"/>
                  <a:pt x="9475" y="16153"/>
                </a:cubicBezTo>
                <a:cubicBezTo>
                  <a:pt x="9630" y="16058"/>
                  <a:pt x="9768" y="16059"/>
                  <a:pt x="9817" y="16162"/>
                </a:cubicBezTo>
                <a:cubicBezTo>
                  <a:pt x="9867" y="16270"/>
                  <a:pt x="9983" y="16271"/>
                  <a:pt x="10123" y="16157"/>
                </a:cubicBezTo>
                <a:cubicBezTo>
                  <a:pt x="10338" y="15983"/>
                  <a:pt x="10355" y="16022"/>
                  <a:pt x="10606" y="17163"/>
                </a:cubicBezTo>
                <a:cubicBezTo>
                  <a:pt x="10782" y="17965"/>
                  <a:pt x="10937" y="18410"/>
                  <a:pt x="11079" y="18526"/>
                </a:cubicBezTo>
                <a:cubicBezTo>
                  <a:pt x="11335" y="18733"/>
                  <a:pt x="11575" y="19404"/>
                  <a:pt x="11513" y="19746"/>
                </a:cubicBezTo>
                <a:cubicBezTo>
                  <a:pt x="11488" y="19883"/>
                  <a:pt x="11514" y="20300"/>
                  <a:pt x="11571" y="20671"/>
                </a:cubicBezTo>
                <a:cubicBezTo>
                  <a:pt x="11675" y="21340"/>
                  <a:pt x="11679" y="21345"/>
                  <a:pt x="12085" y="21262"/>
                </a:cubicBezTo>
                <a:cubicBezTo>
                  <a:pt x="12595" y="21157"/>
                  <a:pt x="13614" y="20090"/>
                  <a:pt x="13846" y="19417"/>
                </a:cubicBezTo>
                <a:cubicBezTo>
                  <a:pt x="14004" y="18962"/>
                  <a:pt x="14010" y="18866"/>
                  <a:pt x="13898" y="18416"/>
                </a:cubicBezTo>
                <a:cubicBezTo>
                  <a:pt x="13830" y="18143"/>
                  <a:pt x="13648" y="17756"/>
                  <a:pt x="13491" y="17559"/>
                </a:cubicBezTo>
                <a:cubicBezTo>
                  <a:pt x="13225" y="17223"/>
                  <a:pt x="13206" y="17149"/>
                  <a:pt x="13252" y="16439"/>
                </a:cubicBezTo>
                <a:cubicBezTo>
                  <a:pt x="13290" y="15844"/>
                  <a:pt x="13261" y="15518"/>
                  <a:pt x="13102" y="14942"/>
                </a:cubicBezTo>
                <a:lnTo>
                  <a:pt x="12897" y="14203"/>
                </a:lnTo>
                <a:lnTo>
                  <a:pt x="13276" y="13355"/>
                </a:lnTo>
                <a:cubicBezTo>
                  <a:pt x="13648" y="12526"/>
                  <a:pt x="13666" y="12512"/>
                  <a:pt x="13992" y="12697"/>
                </a:cubicBezTo>
                <a:cubicBezTo>
                  <a:pt x="14413" y="12937"/>
                  <a:pt x="14950" y="12591"/>
                  <a:pt x="15266" y="11877"/>
                </a:cubicBezTo>
                <a:cubicBezTo>
                  <a:pt x="15388" y="11602"/>
                  <a:pt x="15533" y="11416"/>
                  <a:pt x="15590" y="11463"/>
                </a:cubicBezTo>
                <a:cubicBezTo>
                  <a:pt x="15816" y="11647"/>
                  <a:pt x="18482" y="9070"/>
                  <a:pt x="18965" y="8198"/>
                </a:cubicBezTo>
                <a:cubicBezTo>
                  <a:pt x="19060" y="8026"/>
                  <a:pt x="19225" y="7825"/>
                  <a:pt x="19334" y="7755"/>
                </a:cubicBezTo>
                <a:cubicBezTo>
                  <a:pt x="19461" y="7672"/>
                  <a:pt x="19551" y="7431"/>
                  <a:pt x="19584" y="7083"/>
                </a:cubicBezTo>
                <a:cubicBezTo>
                  <a:pt x="19622" y="6674"/>
                  <a:pt x="19795" y="6307"/>
                  <a:pt x="20295" y="5553"/>
                </a:cubicBezTo>
                <a:cubicBezTo>
                  <a:pt x="20657" y="5005"/>
                  <a:pt x="21100" y="4252"/>
                  <a:pt x="21278" y="3875"/>
                </a:cubicBezTo>
                <a:lnTo>
                  <a:pt x="21600" y="3193"/>
                </a:lnTo>
                <a:lnTo>
                  <a:pt x="2160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24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71539" y="2679700"/>
            <a:ext cx="4191001" cy="311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31622">
              <a:defRPr sz="5460"/>
            </a:pPr>
            <a:r>
              <a:t>10-Mbit/s-Ethernet mit Koaxialkabel</a:t>
            </a:r>
          </a:p>
          <a:p>
            <a:pPr defTabSz="531622">
              <a:defRPr b="1" sz="5460">
                <a:latin typeface="Helvetica"/>
                <a:ea typeface="Helvetica"/>
                <a:cs typeface="Helvetica"/>
                <a:sym typeface="Helvetica"/>
              </a:defRPr>
            </a:pPr>
            <a:r>
              <a:t>10BASE5</a:t>
            </a:r>
          </a:p>
        </p:txBody>
      </p:sp>
      <p:sp>
        <p:nvSpPr>
          <p:cNvPr id="246" name="Shape 246"/>
          <p:cNvSpPr/>
          <p:nvPr>
            <p:ph type="body" idx="1"/>
          </p:nvPr>
        </p:nvSpPr>
        <p:spPr>
          <a:xfrm>
            <a:off x="952500" y="2603500"/>
            <a:ext cx="9906000" cy="6286500"/>
          </a:xfrm>
          <a:prstGeom prst="rect">
            <a:avLst/>
          </a:prstGeom>
        </p:spPr>
        <p:txBody>
          <a:bodyPr/>
          <a:lstStyle/>
          <a:p>
            <a:pPr marL="391159" indent="-391159" defTabSz="514095">
              <a:spcBef>
                <a:spcPts val="3600"/>
              </a:spcBef>
              <a:defRPr sz="3168"/>
            </a:pPr>
            <a:r>
              <a:t>Wellenimpedanz: 50 Ohm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Kabelbezeichnung: RG-8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Hohe Störsicherheit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Geringe Dämpfung</a:t>
            </a:r>
            <a:br/>
            <a:r>
              <a:t>(Segmentlängen über 500 m)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Maximal 5 Segmente mit insgesamt max. 3 belegten Segmenten mit jeweils max. 100 Stationen.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t>10BASE5 nur im Halbduplex-Modus</a:t>
            </a:r>
          </a:p>
        </p:txBody>
      </p:sp>
      <p:pic>
        <p:nvPicPr>
          <p:cNvPr id="247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139" t="5069" r="1309" b="64"/>
          <a:stretch>
            <a:fillRect/>
          </a:stretch>
        </p:blipFill>
        <p:spPr>
          <a:xfrm>
            <a:off x="8120156" y="1634868"/>
            <a:ext cx="3967174" cy="36457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97" fill="norm" stroke="1" extrusionOk="0">
                <a:moveTo>
                  <a:pt x="9314" y="0"/>
                </a:moveTo>
                <a:cubicBezTo>
                  <a:pt x="9256" y="-3"/>
                  <a:pt x="9233" y="14"/>
                  <a:pt x="9193" y="33"/>
                </a:cubicBezTo>
                <a:cubicBezTo>
                  <a:pt x="9110" y="74"/>
                  <a:pt x="8502" y="830"/>
                  <a:pt x="7842" y="1712"/>
                </a:cubicBezTo>
                <a:cubicBezTo>
                  <a:pt x="7182" y="2594"/>
                  <a:pt x="6049" y="4106"/>
                  <a:pt x="5325" y="5072"/>
                </a:cubicBezTo>
                <a:cubicBezTo>
                  <a:pt x="2820" y="8414"/>
                  <a:pt x="2993" y="8161"/>
                  <a:pt x="3035" y="8419"/>
                </a:cubicBezTo>
                <a:cubicBezTo>
                  <a:pt x="3056" y="8547"/>
                  <a:pt x="3107" y="9023"/>
                  <a:pt x="3147" y="9477"/>
                </a:cubicBezTo>
                <a:cubicBezTo>
                  <a:pt x="3269" y="10864"/>
                  <a:pt x="3370" y="11495"/>
                  <a:pt x="3503" y="11685"/>
                </a:cubicBezTo>
                <a:cubicBezTo>
                  <a:pt x="3573" y="11784"/>
                  <a:pt x="3631" y="11902"/>
                  <a:pt x="3631" y="11948"/>
                </a:cubicBezTo>
                <a:cubicBezTo>
                  <a:pt x="3631" y="11994"/>
                  <a:pt x="3662" y="12160"/>
                  <a:pt x="3702" y="12315"/>
                </a:cubicBezTo>
                <a:cubicBezTo>
                  <a:pt x="3757" y="12530"/>
                  <a:pt x="3837" y="12631"/>
                  <a:pt x="4039" y="12743"/>
                </a:cubicBezTo>
                <a:cubicBezTo>
                  <a:pt x="4199" y="12832"/>
                  <a:pt x="4320" y="12962"/>
                  <a:pt x="4345" y="13072"/>
                </a:cubicBezTo>
                <a:cubicBezTo>
                  <a:pt x="4370" y="13180"/>
                  <a:pt x="4473" y="13291"/>
                  <a:pt x="4598" y="13347"/>
                </a:cubicBezTo>
                <a:cubicBezTo>
                  <a:pt x="4714" y="13399"/>
                  <a:pt x="4836" y="13497"/>
                  <a:pt x="4870" y="13563"/>
                </a:cubicBezTo>
                <a:cubicBezTo>
                  <a:pt x="4903" y="13630"/>
                  <a:pt x="5066" y="13759"/>
                  <a:pt x="5230" y="13850"/>
                </a:cubicBezTo>
                <a:cubicBezTo>
                  <a:pt x="5657" y="14087"/>
                  <a:pt x="6588" y="14549"/>
                  <a:pt x="6640" y="14549"/>
                </a:cubicBezTo>
                <a:cubicBezTo>
                  <a:pt x="6664" y="14549"/>
                  <a:pt x="6781" y="14596"/>
                  <a:pt x="6901" y="14654"/>
                </a:cubicBezTo>
                <a:cubicBezTo>
                  <a:pt x="8076" y="15223"/>
                  <a:pt x="8126" y="15237"/>
                  <a:pt x="8345" y="15021"/>
                </a:cubicBezTo>
                <a:cubicBezTo>
                  <a:pt x="8470" y="14898"/>
                  <a:pt x="8482" y="14900"/>
                  <a:pt x="8600" y="15071"/>
                </a:cubicBezTo>
                <a:cubicBezTo>
                  <a:pt x="8689" y="15199"/>
                  <a:pt x="8787" y="15247"/>
                  <a:pt x="8952" y="15242"/>
                </a:cubicBezTo>
                <a:cubicBezTo>
                  <a:pt x="9101" y="15237"/>
                  <a:pt x="9600" y="15444"/>
                  <a:pt x="10394" y="15839"/>
                </a:cubicBezTo>
                <a:cubicBezTo>
                  <a:pt x="11061" y="16172"/>
                  <a:pt x="11805" y="16540"/>
                  <a:pt x="12045" y="16660"/>
                </a:cubicBezTo>
                <a:cubicBezTo>
                  <a:pt x="12285" y="16779"/>
                  <a:pt x="12523" y="16878"/>
                  <a:pt x="12576" y="16878"/>
                </a:cubicBezTo>
                <a:cubicBezTo>
                  <a:pt x="12628" y="16878"/>
                  <a:pt x="12751" y="16918"/>
                  <a:pt x="12848" y="16965"/>
                </a:cubicBezTo>
                <a:cubicBezTo>
                  <a:pt x="12991" y="17036"/>
                  <a:pt x="13046" y="17031"/>
                  <a:pt x="13146" y="16933"/>
                </a:cubicBezTo>
                <a:cubicBezTo>
                  <a:pt x="13258" y="16822"/>
                  <a:pt x="13293" y="16824"/>
                  <a:pt x="13577" y="16965"/>
                </a:cubicBezTo>
                <a:cubicBezTo>
                  <a:pt x="13748" y="17050"/>
                  <a:pt x="14010" y="17130"/>
                  <a:pt x="14162" y="17146"/>
                </a:cubicBezTo>
                <a:cubicBezTo>
                  <a:pt x="14836" y="17218"/>
                  <a:pt x="15246" y="17338"/>
                  <a:pt x="15924" y="17659"/>
                </a:cubicBezTo>
                <a:cubicBezTo>
                  <a:pt x="16323" y="17848"/>
                  <a:pt x="16679" y="17991"/>
                  <a:pt x="16716" y="17979"/>
                </a:cubicBezTo>
                <a:cubicBezTo>
                  <a:pt x="16753" y="17966"/>
                  <a:pt x="17164" y="17190"/>
                  <a:pt x="17629" y="16251"/>
                </a:cubicBezTo>
                <a:cubicBezTo>
                  <a:pt x="18094" y="15312"/>
                  <a:pt x="18582" y="14407"/>
                  <a:pt x="18713" y="14241"/>
                </a:cubicBezTo>
                <a:cubicBezTo>
                  <a:pt x="18843" y="14074"/>
                  <a:pt x="18968" y="13832"/>
                  <a:pt x="18991" y="13700"/>
                </a:cubicBezTo>
                <a:cubicBezTo>
                  <a:pt x="19014" y="13568"/>
                  <a:pt x="19076" y="13375"/>
                  <a:pt x="19127" y="13272"/>
                </a:cubicBezTo>
                <a:cubicBezTo>
                  <a:pt x="19223" y="13079"/>
                  <a:pt x="19514" y="12479"/>
                  <a:pt x="20189" y="11093"/>
                </a:cubicBezTo>
                <a:cubicBezTo>
                  <a:pt x="20400" y="10659"/>
                  <a:pt x="20615" y="10250"/>
                  <a:pt x="20666" y="10185"/>
                </a:cubicBezTo>
                <a:cubicBezTo>
                  <a:pt x="20717" y="10120"/>
                  <a:pt x="20772" y="9967"/>
                  <a:pt x="20787" y="9846"/>
                </a:cubicBezTo>
                <a:cubicBezTo>
                  <a:pt x="20802" y="9726"/>
                  <a:pt x="20894" y="9416"/>
                  <a:pt x="20990" y="9158"/>
                </a:cubicBezTo>
                <a:cubicBezTo>
                  <a:pt x="21159" y="8701"/>
                  <a:pt x="21160" y="8685"/>
                  <a:pt x="21031" y="8610"/>
                </a:cubicBezTo>
                <a:cubicBezTo>
                  <a:pt x="20863" y="8512"/>
                  <a:pt x="20887" y="8362"/>
                  <a:pt x="21137" y="7937"/>
                </a:cubicBezTo>
                <a:cubicBezTo>
                  <a:pt x="21410" y="7474"/>
                  <a:pt x="21600" y="6909"/>
                  <a:pt x="21575" y="6630"/>
                </a:cubicBezTo>
                <a:cubicBezTo>
                  <a:pt x="21555" y="6413"/>
                  <a:pt x="21512" y="6379"/>
                  <a:pt x="20934" y="6122"/>
                </a:cubicBezTo>
                <a:cubicBezTo>
                  <a:pt x="20593" y="5971"/>
                  <a:pt x="20302" y="5808"/>
                  <a:pt x="20288" y="5763"/>
                </a:cubicBezTo>
                <a:cubicBezTo>
                  <a:pt x="20274" y="5717"/>
                  <a:pt x="20326" y="5565"/>
                  <a:pt x="20403" y="5424"/>
                </a:cubicBezTo>
                <a:cubicBezTo>
                  <a:pt x="20633" y="5000"/>
                  <a:pt x="20624" y="4729"/>
                  <a:pt x="20370" y="4453"/>
                </a:cubicBezTo>
                <a:cubicBezTo>
                  <a:pt x="20240" y="4312"/>
                  <a:pt x="20116" y="4256"/>
                  <a:pt x="19937" y="4256"/>
                </a:cubicBezTo>
                <a:cubicBezTo>
                  <a:pt x="19615" y="4256"/>
                  <a:pt x="19449" y="4387"/>
                  <a:pt x="19172" y="4855"/>
                </a:cubicBezTo>
                <a:cubicBezTo>
                  <a:pt x="18989" y="5166"/>
                  <a:pt x="18914" y="5231"/>
                  <a:pt x="18749" y="5231"/>
                </a:cubicBezTo>
                <a:cubicBezTo>
                  <a:pt x="18470" y="5231"/>
                  <a:pt x="18446" y="5217"/>
                  <a:pt x="18443" y="5029"/>
                </a:cubicBezTo>
                <a:cubicBezTo>
                  <a:pt x="18438" y="4791"/>
                  <a:pt x="18356" y="4733"/>
                  <a:pt x="18249" y="4893"/>
                </a:cubicBezTo>
                <a:cubicBezTo>
                  <a:pt x="18123" y="5079"/>
                  <a:pt x="17992" y="4972"/>
                  <a:pt x="18037" y="4721"/>
                </a:cubicBezTo>
                <a:cubicBezTo>
                  <a:pt x="18078" y="4495"/>
                  <a:pt x="18033" y="4423"/>
                  <a:pt x="17279" y="3449"/>
                </a:cubicBezTo>
                <a:cubicBezTo>
                  <a:pt x="16925" y="2991"/>
                  <a:pt x="16736" y="2809"/>
                  <a:pt x="16522" y="2725"/>
                </a:cubicBezTo>
                <a:cubicBezTo>
                  <a:pt x="16365" y="2664"/>
                  <a:pt x="16064" y="2545"/>
                  <a:pt x="15855" y="2462"/>
                </a:cubicBezTo>
                <a:cubicBezTo>
                  <a:pt x="15646" y="2379"/>
                  <a:pt x="14931" y="2103"/>
                  <a:pt x="14266" y="1848"/>
                </a:cubicBezTo>
                <a:cubicBezTo>
                  <a:pt x="13601" y="1593"/>
                  <a:pt x="12591" y="1204"/>
                  <a:pt x="12021" y="985"/>
                </a:cubicBezTo>
                <a:cubicBezTo>
                  <a:pt x="9965" y="195"/>
                  <a:pt x="9489" y="10"/>
                  <a:pt x="9314" y="0"/>
                </a:cubicBezTo>
                <a:close/>
                <a:moveTo>
                  <a:pt x="0" y="12447"/>
                </a:moveTo>
                <a:lnTo>
                  <a:pt x="4" y="14262"/>
                </a:lnTo>
                <a:lnTo>
                  <a:pt x="4149" y="16199"/>
                </a:lnTo>
                <a:cubicBezTo>
                  <a:pt x="9284" y="18597"/>
                  <a:pt x="14201" y="20937"/>
                  <a:pt x="14888" y="21308"/>
                </a:cubicBezTo>
                <a:lnTo>
                  <a:pt x="15406" y="21588"/>
                </a:lnTo>
                <a:lnTo>
                  <a:pt x="18136" y="21597"/>
                </a:lnTo>
                <a:cubicBezTo>
                  <a:pt x="19054" y="21593"/>
                  <a:pt x="19722" y="21588"/>
                  <a:pt x="19716" y="21583"/>
                </a:cubicBezTo>
                <a:cubicBezTo>
                  <a:pt x="19701" y="21567"/>
                  <a:pt x="19362" y="21400"/>
                  <a:pt x="18963" y="21214"/>
                </a:cubicBezTo>
                <a:cubicBezTo>
                  <a:pt x="18564" y="21027"/>
                  <a:pt x="17227" y="20396"/>
                  <a:pt x="15993" y="19810"/>
                </a:cubicBezTo>
                <a:cubicBezTo>
                  <a:pt x="12462" y="18134"/>
                  <a:pt x="4596" y="14469"/>
                  <a:pt x="4252" y="14342"/>
                </a:cubicBezTo>
                <a:cubicBezTo>
                  <a:pt x="4195" y="14320"/>
                  <a:pt x="3791" y="14139"/>
                  <a:pt x="3354" y="13940"/>
                </a:cubicBezTo>
                <a:cubicBezTo>
                  <a:pt x="2074" y="13356"/>
                  <a:pt x="35" y="12449"/>
                  <a:pt x="0" y="12447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48" name="pasted-image.png"/>
          <p:cNvPicPr>
            <a:picLocks noChangeAspect="1"/>
          </p:cNvPicPr>
          <p:nvPr/>
        </p:nvPicPr>
        <p:blipFill>
          <a:blip r:embed="rId3">
            <a:extLst/>
          </a:blip>
          <a:srcRect l="7792" t="16518" r="0" b="8264"/>
          <a:stretch>
            <a:fillRect/>
          </a:stretch>
        </p:blipFill>
        <p:spPr>
          <a:xfrm>
            <a:off x="9291860" y="7740151"/>
            <a:ext cx="3711801" cy="18482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74" fill="norm" stroke="1" extrusionOk="0">
                <a:moveTo>
                  <a:pt x="2614" y="2"/>
                </a:moveTo>
                <a:cubicBezTo>
                  <a:pt x="2465" y="-14"/>
                  <a:pt x="2320" y="42"/>
                  <a:pt x="2254" y="173"/>
                </a:cubicBezTo>
                <a:cubicBezTo>
                  <a:pt x="2204" y="273"/>
                  <a:pt x="2166" y="750"/>
                  <a:pt x="2166" y="1275"/>
                </a:cubicBezTo>
                <a:cubicBezTo>
                  <a:pt x="2166" y="2070"/>
                  <a:pt x="2184" y="2202"/>
                  <a:pt x="2298" y="2202"/>
                </a:cubicBezTo>
                <a:cubicBezTo>
                  <a:pt x="2371" y="2202"/>
                  <a:pt x="2466" y="2128"/>
                  <a:pt x="2510" y="2040"/>
                </a:cubicBezTo>
                <a:cubicBezTo>
                  <a:pt x="2568" y="1926"/>
                  <a:pt x="2634" y="1938"/>
                  <a:pt x="2746" y="2077"/>
                </a:cubicBezTo>
                <a:cubicBezTo>
                  <a:pt x="2870" y="2232"/>
                  <a:pt x="2934" y="2234"/>
                  <a:pt x="3048" y="2091"/>
                </a:cubicBezTo>
                <a:cubicBezTo>
                  <a:pt x="3139" y="1978"/>
                  <a:pt x="3210" y="1963"/>
                  <a:pt x="3238" y="2054"/>
                </a:cubicBezTo>
                <a:cubicBezTo>
                  <a:pt x="3262" y="2133"/>
                  <a:pt x="3449" y="2202"/>
                  <a:pt x="3651" y="2202"/>
                </a:cubicBezTo>
                <a:cubicBezTo>
                  <a:pt x="3958" y="2202"/>
                  <a:pt x="4016" y="2158"/>
                  <a:pt x="3998" y="1948"/>
                </a:cubicBezTo>
                <a:cubicBezTo>
                  <a:pt x="3966" y="1577"/>
                  <a:pt x="4203" y="1544"/>
                  <a:pt x="4423" y="1888"/>
                </a:cubicBezTo>
                <a:cubicBezTo>
                  <a:pt x="4624" y="2203"/>
                  <a:pt x="5296" y="2292"/>
                  <a:pt x="5466" y="2026"/>
                </a:cubicBezTo>
                <a:cubicBezTo>
                  <a:pt x="5519" y="1945"/>
                  <a:pt x="5569" y="1950"/>
                  <a:pt x="5598" y="2045"/>
                </a:cubicBezTo>
                <a:cubicBezTo>
                  <a:pt x="5624" y="2130"/>
                  <a:pt x="5704" y="2202"/>
                  <a:pt x="5776" y="2202"/>
                </a:cubicBezTo>
                <a:cubicBezTo>
                  <a:pt x="5931" y="2202"/>
                  <a:pt x="5950" y="1607"/>
                  <a:pt x="5801" y="1418"/>
                </a:cubicBezTo>
                <a:cubicBezTo>
                  <a:pt x="5727" y="1323"/>
                  <a:pt x="5738" y="1191"/>
                  <a:pt x="5857" y="809"/>
                </a:cubicBezTo>
                <a:cubicBezTo>
                  <a:pt x="5993" y="369"/>
                  <a:pt x="5997" y="307"/>
                  <a:pt x="5891" y="131"/>
                </a:cubicBezTo>
                <a:cubicBezTo>
                  <a:pt x="5798" y="-23"/>
                  <a:pt x="5743" y="-26"/>
                  <a:pt x="5628" y="117"/>
                </a:cubicBezTo>
                <a:cubicBezTo>
                  <a:pt x="5548" y="217"/>
                  <a:pt x="5443" y="251"/>
                  <a:pt x="5395" y="191"/>
                </a:cubicBezTo>
                <a:cubicBezTo>
                  <a:pt x="5346" y="131"/>
                  <a:pt x="5163" y="64"/>
                  <a:pt x="4986" y="44"/>
                </a:cubicBezTo>
                <a:cubicBezTo>
                  <a:pt x="4708" y="12"/>
                  <a:pt x="4637" y="65"/>
                  <a:pt x="4478" y="440"/>
                </a:cubicBezTo>
                <a:cubicBezTo>
                  <a:pt x="4248" y="985"/>
                  <a:pt x="4135" y="987"/>
                  <a:pt x="3944" y="454"/>
                </a:cubicBezTo>
                <a:cubicBezTo>
                  <a:pt x="3828" y="129"/>
                  <a:pt x="3742" y="36"/>
                  <a:pt x="3554" y="48"/>
                </a:cubicBezTo>
                <a:cubicBezTo>
                  <a:pt x="3421" y="57"/>
                  <a:pt x="3271" y="168"/>
                  <a:pt x="3224" y="288"/>
                </a:cubicBezTo>
                <a:cubicBezTo>
                  <a:pt x="3149" y="480"/>
                  <a:pt x="3122" y="471"/>
                  <a:pt x="2998" y="247"/>
                </a:cubicBezTo>
                <a:cubicBezTo>
                  <a:pt x="2916" y="100"/>
                  <a:pt x="2763" y="18"/>
                  <a:pt x="2614" y="2"/>
                </a:cubicBezTo>
                <a:close/>
                <a:moveTo>
                  <a:pt x="2448" y="3138"/>
                </a:moveTo>
                <a:cubicBezTo>
                  <a:pt x="2311" y="3161"/>
                  <a:pt x="2275" y="3269"/>
                  <a:pt x="2199" y="3631"/>
                </a:cubicBezTo>
                <a:cubicBezTo>
                  <a:pt x="2050" y="4338"/>
                  <a:pt x="2061" y="4510"/>
                  <a:pt x="2279" y="4945"/>
                </a:cubicBezTo>
                <a:cubicBezTo>
                  <a:pt x="2428" y="5241"/>
                  <a:pt x="2511" y="5297"/>
                  <a:pt x="2667" y="5217"/>
                </a:cubicBezTo>
                <a:cubicBezTo>
                  <a:pt x="2777" y="5162"/>
                  <a:pt x="2941" y="5126"/>
                  <a:pt x="3032" y="5134"/>
                </a:cubicBezTo>
                <a:cubicBezTo>
                  <a:pt x="3203" y="5149"/>
                  <a:pt x="3570" y="5160"/>
                  <a:pt x="3734" y="5157"/>
                </a:cubicBezTo>
                <a:cubicBezTo>
                  <a:pt x="3785" y="5157"/>
                  <a:pt x="4136" y="5177"/>
                  <a:pt x="4513" y="5203"/>
                </a:cubicBezTo>
                <a:cubicBezTo>
                  <a:pt x="4889" y="5230"/>
                  <a:pt x="5216" y="5195"/>
                  <a:pt x="5238" y="5125"/>
                </a:cubicBezTo>
                <a:cubicBezTo>
                  <a:pt x="5259" y="5055"/>
                  <a:pt x="5192" y="4838"/>
                  <a:pt x="5088" y="4646"/>
                </a:cubicBezTo>
                <a:cubicBezTo>
                  <a:pt x="4914" y="4324"/>
                  <a:pt x="4908" y="4283"/>
                  <a:pt x="5021" y="4097"/>
                </a:cubicBezTo>
                <a:cubicBezTo>
                  <a:pt x="5088" y="3985"/>
                  <a:pt x="5163" y="3906"/>
                  <a:pt x="5187" y="3926"/>
                </a:cubicBezTo>
                <a:cubicBezTo>
                  <a:pt x="5211" y="3946"/>
                  <a:pt x="5231" y="3884"/>
                  <a:pt x="5231" y="3783"/>
                </a:cubicBezTo>
                <a:cubicBezTo>
                  <a:pt x="5231" y="3564"/>
                  <a:pt x="4030" y="3502"/>
                  <a:pt x="3887" y="3714"/>
                </a:cubicBezTo>
                <a:cubicBezTo>
                  <a:pt x="3838" y="3787"/>
                  <a:pt x="3755" y="3791"/>
                  <a:pt x="3702" y="3723"/>
                </a:cubicBezTo>
                <a:cubicBezTo>
                  <a:pt x="3649" y="3656"/>
                  <a:pt x="3455" y="3599"/>
                  <a:pt x="3272" y="3599"/>
                </a:cubicBezTo>
                <a:cubicBezTo>
                  <a:pt x="3026" y="3599"/>
                  <a:pt x="2940" y="3541"/>
                  <a:pt x="2940" y="3377"/>
                </a:cubicBezTo>
                <a:cubicBezTo>
                  <a:pt x="2940" y="3219"/>
                  <a:pt x="2851" y="3152"/>
                  <a:pt x="2624" y="3138"/>
                </a:cubicBezTo>
                <a:cubicBezTo>
                  <a:pt x="2550" y="3133"/>
                  <a:pt x="2494" y="3130"/>
                  <a:pt x="2448" y="3138"/>
                </a:cubicBezTo>
                <a:close/>
                <a:moveTo>
                  <a:pt x="5903" y="3465"/>
                </a:moveTo>
                <a:cubicBezTo>
                  <a:pt x="5867" y="3458"/>
                  <a:pt x="5839" y="3476"/>
                  <a:pt x="5827" y="3516"/>
                </a:cubicBezTo>
                <a:cubicBezTo>
                  <a:pt x="5803" y="3591"/>
                  <a:pt x="6163" y="4051"/>
                  <a:pt x="6628" y="4544"/>
                </a:cubicBezTo>
                <a:cubicBezTo>
                  <a:pt x="7726" y="5710"/>
                  <a:pt x="7826" y="5877"/>
                  <a:pt x="7713" y="6296"/>
                </a:cubicBezTo>
                <a:cubicBezTo>
                  <a:pt x="7630" y="6606"/>
                  <a:pt x="7641" y="6616"/>
                  <a:pt x="7981" y="6614"/>
                </a:cubicBezTo>
                <a:cubicBezTo>
                  <a:pt x="8556" y="6612"/>
                  <a:pt x="9111" y="6436"/>
                  <a:pt x="9111" y="6259"/>
                </a:cubicBezTo>
                <a:cubicBezTo>
                  <a:pt x="9111" y="6169"/>
                  <a:pt x="9044" y="6015"/>
                  <a:pt x="8963" y="5914"/>
                </a:cubicBezTo>
                <a:cubicBezTo>
                  <a:pt x="8882" y="5812"/>
                  <a:pt x="8815" y="5638"/>
                  <a:pt x="8815" y="5526"/>
                </a:cubicBezTo>
                <a:cubicBezTo>
                  <a:pt x="8815" y="5415"/>
                  <a:pt x="8732" y="5216"/>
                  <a:pt x="8630" y="5084"/>
                </a:cubicBezTo>
                <a:cubicBezTo>
                  <a:pt x="8529" y="4951"/>
                  <a:pt x="8446" y="4748"/>
                  <a:pt x="8446" y="4632"/>
                </a:cubicBezTo>
                <a:cubicBezTo>
                  <a:pt x="8446" y="4515"/>
                  <a:pt x="8379" y="4345"/>
                  <a:pt x="8298" y="4258"/>
                </a:cubicBezTo>
                <a:cubicBezTo>
                  <a:pt x="8179" y="4132"/>
                  <a:pt x="8150" y="4147"/>
                  <a:pt x="8150" y="4332"/>
                </a:cubicBezTo>
                <a:cubicBezTo>
                  <a:pt x="8150" y="4616"/>
                  <a:pt x="7851" y="4870"/>
                  <a:pt x="7734" y="4682"/>
                </a:cubicBezTo>
                <a:cubicBezTo>
                  <a:pt x="7688" y="4608"/>
                  <a:pt x="7621" y="4555"/>
                  <a:pt x="7586" y="4567"/>
                </a:cubicBezTo>
                <a:cubicBezTo>
                  <a:pt x="7552" y="4580"/>
                  <a:pt x="7497" y="4573"/>
                  <a:pt x="7466" y="4553"/>
                </a:cubicBezTo>
                <a:cubicBezTo>
                  <a:pt x="7436" y="4534"/>
                  <a:pt x="7378" y="4504"/>
                  <a:pt x="7337" y="4484"/>
                </a:cubicBezTo>
                <a:cubicBezTo>
                  <a:pt x="7296" y="4464"/>
                  <a:pt x="7246" y="4426"/>
                  <a:pt x="7226" y="4406"/>
                </a:cubicBezTo>
                <a:cubicBezTo>
                  <a:pt x="7206" y="4386"/>
                  <a:pt x="7156" y="4352"/>
                  <a:pt x="7115" y="4332"/>
                </a:cubicBezTo>
                <a:cubicBezTo>
                  <a:pt x="7075" y="4312"/>
                  <a:pt x="7025" y="4278"/>
                  <a:pt x="7004" y="4258"/>
                </a:cubicBezTo>
                <a:cubicBezTo>
                  <a:pt x="6984" y="4238"/>
                  <a:pt x="6934" y="4209"/>
                  <a:pt x="6894" y="4189"/>
                </a:cubicBezTo>
                <a:cubicBezTo>
                  <a:pt x="6853" y="4169"/>
                  <a:pt x="6803" y="4135"/>
                  <a:pt x="6783" y="4115"/>
                </a:cubicBezTo>
                <a:cubicBezTo>
                  <a:pt x="6762" y="4095"/>
                  <a:pt x="6713" y="4062"/>
                  <a:pt x="6672" y="4041"/>
                </a:cubicBezTo>
                <a:cubicBezTo>
                  <a:pt x="6631" y="4021"/>
                  <a:pt x="6581" y="3983"/>
                  <a:pt x="6561" y="3963"/>
                </a:cubicBezTo>
                <a:cubicBezTo>
                  <a:pt x="6541" y="3943"/>
                  <a:pt x="6491" y="3914"/>
                  <a:pt x="6450" y="3894"/>
                </a:cubicBezTo>
                <a:cubicBezTo>
                  <a:pt x="6410" y="3874"/>
                  <a:pt x="6360" y="3840"/>
                  <a:pt x="6339" y="3820"/>
                </a:cubicBezTo>
                <a:cubicBezTo>
                  <a:pt x="6319" y="3800"/>
                  <a:pt x="6277" y="3769"/>
                  <a:pt x="6247" y="3756"/>
                </a:cubicBezTo>
                <a:cubicBezTo>
                  <a:pt x="6216" y="3743"/>
                  <a:pt x="6119" y="3656"/>
                  <a:pt x="6030" y="3557"/>
                </a:cubicBezTo>
                <a:cubicBezTo>
                  <a:pt x="5982" y="3505"/>
                  <a:pt x="5939" y="3473"/>
                  <a:pt x="5903" y="3465"/>
                </a:cubicBezTo>
                <a:close/>
                <a:moveTo>
                  <a:pt x="21422" y="3820"/>
                </a:moveTo>
                <a:cubicBezTo>
                  <a:pt x="21224" y="3820"/>
                  <a:pt x="19772" y="4238"/>
                  <a:pt x="18087" y="4779"/>
                </a:cubicBezTo>
                <a:cubicBezTo>
                  <a:pt x="17478" y="4975"/>
                  <a:pt x="16499" y="5267"/>
                  <a:pt x="15910" y="5434"/>
                </a:cubicBezTo>
                <a:cubicBezTo>
                  <a:pt x="14773" y="5757"/>
                  <a:pt x="13474" y="6194"/>
                  <a:pt x="12621" y="6541"/>
                </a:cubicBezTo>
                <a:cubicBezTo>
                  <a:pt x="10973" y="7210"/>
                  <a:pt x="8653" y="8090"/>
                  <a:pt x="8404" y="8141"/>
                </a:cubicBezTo>
                <a:cubicBezTo>
                  <a:pt x="8245" y="8173"/>
                  <a:pt x="8063" y="8237"/>
                  <a:pt x="8002" y="8284"/>
                </a:cubicBezTo>
                <a:cubicBezTo>
                  <a:pt x="7941" y="8330"/>
                  <a:pt x="7492" y="8477"/>
                  <a:pt x="7004" y="8606"/>
                </a:cubicBezTo>
                <a:cubicBezTo>
                  <a:pt x="6517" y="8736"/>
                  <a:pt x="5991" y="8897"/>
                  <a:pt x="5836" y="8966"/>
                </a:cubicBezTo>
                <a:cubicBezTo>
                  <a:pt x="5638" y="9054"/>
                  <a:pt x="5494" y="9028"/>
                  <a:pt x="5356" y="8892"/>
                </a:cubicBezTo>
                <a:cubicBezTo>
                  <a:pt x="5247" y="8785"/>
                  <a:pt x="4979" y="8523"/>
                  <a:pt x="4760" y="8302"/>
                </a:cubicBezTo>
                <a:lnTo>
                  <a:pt x="4360" y="7901"/>
                </a:lnTo>
                <a:lnTo>
                  <a:pt x="3797" y="8141"/>
                </a:lnTo>
                <a:cubicBezTo>
                  <a:pt x="3487" y="8273"/>
                  <a:pt x="3125" y="8380"/>
                  <a:pt x="2993" y="8380"/>
                </a:cubicBezTo>
                <a:cubicBezTo>
                  <a:pt x="2613" y="8380"/>
                  <a:pt x="1346" y="8970"/>
                  <a:pt x="982" y="9316"/>
                </a:cubicBezTo>
                <a:cubicBezTo>
                  <a:pt x="605" y="9674"/>
                  <a:pt x="419" y="10298"/>
                  <a:pt x="342" y="11442"/>
                </a:cubicBezTo>
                <a:cubicBezTo>
                  <a:pt x="311" y="11893"/>
                  <a:pt x="235" y="12246"/>
                  <a:pt x="122" y="12457"/>
                </a:cubicBezTo>
                <a:cubicBezTo>
                  <a:pt x="55" y="12582"/>
                  <a:pt x="17" y="12679"/>
                  <a:pt x="0" y="12775"/>
                </a:cubicBezTo>
                <a:cubicBezTo>
                  <a:pt x="10" y="12832"/>
                  <a:pt x="21" y="12886"/>
                  <a:pt x="21" y="12955"/>
                </a:cubicBezTo>
                <a:cubicBezTo>
                  <a:pt x="21" y="13280"/>
                  <a:pt x="156" y="13462"/>
                  <a:pt x="356" y="13411"/>
                </a:cubicBezTo>
                <a:cubicBezTo>
                  <a:pt x="502" y="13373"/>
                  <a:pt x="974" y="14336"/>
                  <a:pt x="1076" y="14882"/>
                </a:cubicBezTo>
                <a:cubicBezTo>
                  <a:pt x="1132" y="15181"/>
                  <a:pt x="1777" y="15373"/>
                  <a:pt x="2252" y="15232"/>
                </a:cubicBezTo>
                <a:cubicBezTo>
                  <a:pt x="2784" y="15075"/>
                  <a:pt x="3591" y="14694"/>
                  <a:pt x="3827" y="14490"/>
                </a:cubicBezTo>
                <a:cubicBezTo>
                  <a:pt x="3949" y="14385"/>
                  <a:pt x="4194" y="14248"/>
                  <a:pt x="4372" y="14190"/>
                </a:cubicBezTo>
                <a:cubicBezTo>
                  <a:pt x="4596" y="14118"/>
                  <a:pt x="4705" y="14005"/>
                  <a:pt x="4730" y="13817"/>
                </a:cubicBezTo>
                <a:cubicBezTo>
                  <a:pt x="4749" y="13668"/>
                  <a:pt x="4845" y="13441"/>
                  <a:pt x="4942" y="13314"/>
                </a:cubicBezTo>
                <a:cubicBezTo>
                  <a:pt x="4975" y="13272"/>
                  <a:pt x="5014" y="13180"/>
                  <a:pt x="5053" y="13098"/>
                </a:cubicBezTo>
                <a:cubicBezTo>
                  <a:pt x="5080" y="13029"/>
                  <a:pt x="5132" y="12905"/>
                  <a:pt x="5166" y="12821"/>
                </a:cubicBezTo>
                <a:cubicBezTo>
                  <a:pt x="5200" y="12725"/>
                  <a:pt x="5236" y="12630"/>
                  <a:pt x="5261" y="12535"/>
                </a:cubicBezTo>
                <a:cubicBezTo>
                  <a:pt x="5339" y="12233"/>
                  <a:pt x="5472" y="11904"/>
                  <a:pt x="5556" y="11802"/>
                </a:cubicBezTo>
                <a:cubicBezTo>
                  <a:pt x="5569" y="11787"/>
                  <a:pt x="5577" y="11764"/>
                  <a:pt x="5589" y="11747"/>
                </a:cubicBezTo>
                <a:cubicBezTo>
                  <a:pt x="5654" y="11564"/>
                  <a:pt x="5705" y="11405"/>
                  <a:pt x="5727" y="11304"/>
                </a:cubicBezTo>
                <a:cubicBezTo>
                  <a:pt x="5736" y="11248"/>
                  <a:pt x="5750" y="11194"/>
                  <a:pt x="5771" y="11147"/>
                </a:cubicBezTo>
                <a:cubicBezTo>
                  <a:pt x="5783" y="11115"/>
                  <a:pt x="5793" y="11102"/>
                  <a:pt x="5804" y="11092"/>
                </a:cubicBezTo>
                <a:cubicBezTo>
                  <a:pt x="5884" y="10962"/>
                  <a:pt x="6013" y="10864"/>
                  <a:pt x="6198" y="10820"/>
                </a:cubicBezTo>
                <a:cubicBezTo>
                  <a:pt x="6357" y="10782"/>
                  <a:pt x="6570" y="10716"/>
                  <a:pt x="6672" y="10677"/>
                </a:cubicBezTo>
                <a:cubicBezTo>
                  <a:pt x="6764" y="10641"/>
                  <a:pt x="6929" y="10593"/>
                  <a:pt x="7039" y="10552"/>
                </a:cubicBezTo>
                <a:cubicBezTo>
                  <a:pt x="7081" y="10502"/>
                  <a:pt x="7126" y="10484"/>
                  <a:pt x="7164" y="10506"/>
                </a:cubicBezTo>
                <a:cubicBezTo>
                  <a:pt x="7853" y="10258"/>
                  <a:pt x="8678" y="9986"/>
                  <a:pt x="9284" y="9810"/>
                </a:cubicBezTo>
                <a:cubicBezTo>
                  <a:pt x="9627" y="9696"/>
                  <a:pt x="9910" y="9613"/>
                  <a:pt x="9935" y="9644"/>
                </a:cubicBezTo>
                <a:cubicBezTo>
                  <a:pt x="9935" y="9644"/>
                  <a:pt x="9935" y="9648"/>
                  <a:pt x="9935" y="9648"/>
                </a:cubicBezTo>
                <a:cubicBezTo>
                  <a:pt x="9942" y="9657"/>
                  <a:pt x="9941" y="9679"/>
                  <a:pt x="9940" y="9704"/>
                </a:cubicBezTo>
                <a:cubicBezTo>
                  <a:pt x="9940" y="9709"/>
                  <a:pt x="9943" y="9711"/>
                  <a:pt x="9942" y="9718"/>
                </a:cubicBezTo>
                <a:cubicBezTo>
                  <a:pt x="9939" y="9755"/>
                  <a:pt x="9931" y="9802"/>
                  <a:pt x="9917" y="9861"/>
                </a:cubicBezTo>
                <a:cubicBezTo>
                  <a:pt x="9889" y="9973"/>
                  <a:pt x="9842" y="10117"/>
                  <a:pt x="9783" y="10266"/>
                </a:cubicBezTo>
                <a:cubicBezTo>
                  <a:pt x="9737" y="10382"/>
                  <a:pt x="9696" y="10514"/>
                  <a:pt x="9656" y="10644"/>
                </a:cubicBezTo>
                <a:cubicBezTo>
                  <a:pt x="9642" y="10687"/>
                  <a:pt x="9626" y="10727"/>
                  <a:pt x="9614" y="10769"/>
                </a:cubicBezTo>
                <a:cubicBezTo>
                  <a:pt x="9608" y="10791"/>
                  <a:pt x="9606" y="10807"/>
                  <a:pt x="9600" y="10829"/>
                </a:cubicBezTo>
                <a:cubicBezTo>
                  <a:pt x="9559" y="10988"/>
                  <a:pt x="9523" y="11144"/>
                  <a:pt x="9510" y="11253"/>
                </a:cubicBezTo>
                <a:cubicBezTo>
                  <a:pt x="9481" y="11496"/>
                  <a:pt x="9396" y="11925"/>
                  <a:pt x="9321" y="12208"/>
                </a:cubicBezTo>
                <a:cubicBezTo>
                  <a:pt x="9188" y="12705"/>
                  <a:pt x="9188" y="12726"/>
                  <a:pt x="9319" y="12941"/>
                </a:cubicBezTo>
                <a:cubicBezTo>
                  <a:pt x="9393" y="13063"/>
                  <a:pt x="9501" y="13462"/>
                  <a:pt x="9559" y="13826"/>
                </a:cubicBezTo>
                <a:cubicBezTo>
                  <a:pt x="9565" y="13864"/>
                  <a:pt x="9577" y="13903"/>
                  <a:pt x="9584" y="13941"/>
                </a:cubicBezTo>
                <a:cubicBezTo>
                  <a:pt x="9603" y="14006"/>
                  <a:pt x="9615" y="14067"/>
                  <a:pt x="9621" y="14121"/>
                </a:cubicBezTo>
                <a:cubicBezTo>
                  <a:pt x="9704" y="14461"/>
                  <a:pt x="9835" y="14819"/>
                  <a:pt x="9997" y="15136"/>
                </a:cubicBezTo>
                <a:cubicBezTo>
                  <a:pt x="10181" y="15493"/>
                  <a:pt x="10319" y="15876"/>
                  <a:pt x="10307" y="15984"/>
                </a:cubicBezTo>
                <a:cubicBezTo>
                  <a:pt x="10292" y="16116"/>
                  <a:pt x="10451" y="16155"/>
                  <a:pt x="10817" y="16164"/>
                </a:cubicBezTo>
                <a:cubicBezTo>
                  <a:pt x="10893" y="16163"/>
                  <a:pt x="10956" y="16173"/>
                  <a:pt x="11034" y="16169"/>
                </a:cubicBezTo>
                <a:cubicBezTo>
                  <a:pt x="11038" y="16168"/>
                  <a:pt x="11042" y="16169"/>
                  <a:pt x="11046" y="16169"/>
                </a:cubicBezTo>
                <a:cubicBezTo>
                  <a:pt x="11060" y="16168"/>
                  <a:pt x="11073" y="16165"/>
                  <a:pt x="11088" y="16164"/>
                </a:cubicBezTo>
                <a:cubicBezTo>
                  <a:pt x="11277" y="16150"/>
                  <a:pt x="11468" y="16122"/>
                  <a:pt x="11649" y="16086"/>
                </a:cubicBezTo>
                <a:cubicBezTo>
                  <a:pt x="11769" y="16057"/>
                  <a:pt x="11891" y="16019"/>
                  <a:pt x="12011" y="15975"/>
                </a:cubicBezTo>
                <a:cubicBezTo>
                  <a:pt x="12058" y="15958"/>
                  <a:pt x="12111" y="15947"/>
                  <a:pt x="12152" y="15929"/>
                </a:cubicBezTo>
                <a:cubicBezTo>
                  <a:pt x="12334" y="15852"/>
                  <a:pt x="12515" y="15758"/>
                  <a:pt x="12699" y="15643"/>
                </a:cubicBezTo>
                <a:cubicBezTo>
                  <a:pt x="12891" y="15523"/>
                  <a:pt x="13087" y="15382"/>
                  <a:pt x="13286" y="15219"/>
                </a:cubicBezTo>
                <a:cubicBezTo>
                  <a:pt x="13408" y="15119"/>
                  <a:pt x="13579" y="14990"/>
                  <a:pt x="13667" y="14937"/>
                </a:cubicBezTo>
                <a:cubicBezTo>
                  <a:pt x="13727" y="14901"/>
                  <a:pt x="13798" y="14814"/>
                  <a:pt x="13868" y="14721"/>
                </a:cubicBezTo>
                <a:cubicBezTo>
                  <a:pt x="13934" y="14625"/>
                  <a:pt x="14000" y="14518"/>
                  <a:pt x="14064" y="14398"/>
                </a:cubicBezTo>
                <a:cubicBezTo>
                  <a:pt x="14086" y="14357"/>
                  <a:pt x="14107" y="14322"/>
                  <a:pt x="14129" y="14278"/>
                </a:cubicBezTo>
                <a:cubicBezTo>
                  <a:pt x="14209" y="14119"/>
                  <a:pt x="14282" y="13947"/>
                  <a:pt x="14348" y="13771"/>
                </a:cubicBezTo>
                <a:cubicBezTo>
                  <a:pt x="14363" y="13731"/>
                  <a:pt x="14379" y="13695"/>
                  <a:pt x="14392" y="13655"/>
                </a:cubicBezTo>
                <a:cubicBezTo>
                  <a:pt x="14404" y="13621"/>
                  <a:pt x="14414" y="13584"/>
                  <a:pt x="14425" y="13549"/>
                </a:cubicBezTo>
                <a:cubicBezTo>
                  <a:pt x="14482" y="13372"/>
                  <a:pt x="14533" y="13194"/>
                  <a:pt x="14563" y="13028"/>
                </a:cubicBezTo>
                <a:cubicBezTo>
                  <a:pt x="14564" y="13026"/>
                  <a:pt x="14563" y="13026"/>
                  <a:pt x="14563" y="13024"/>
                </a:cubicBezTo>
                <a:cubicBezTo>
                  <a:pt x="14626" y="12673"/>
                  <a:pt x="14669" y="12500"/>
                  <a:pt x="14729" y="12401"/>
                </a:cubicBezTo>
                <a:cubicBezTo>
                  <a:pt x="14765" y="12323"/>
                  <a:pt x="14801" y="12264"/>
                  <a:pt x="14838" y="12249"/>
                </a:cubicBezTo>
                <a:cubicBezTo>
                  <a:pt x="14971" y="12196"/>
                  <a:pt x="15336" y="12125"/>
                  <a:pt x="15651" y="12055"/>
                </a:cubicBezTo>
                <a:cubicBezTo>
                  <a:pt x="15773" y="12012"/>
                  <a:pt x="15923" y="11978"/>
                  <a:pt x="16074" y="11949"/>
                </a:cubicBezTo>
                <a:cubicBezTo>
                  <a:pt x="16079" y="11948"/>
                  <a:pt x="16084" y="11950"/>
                  <a:pt x="16090" y="11949"/>
                </a:cubicBezTo>
                <a:cubicBezTo>
                  <a:pt x="16145" y="11939"/>
                  <a:pt x="16195" y="11930"/>
                  <a:pt x="16251" y="11922"/>
                </a:cubicBezTo>
                <a:cubicBezTo>
                  <a:pt x="16684" y="11843"/>
                  <a:pt x="17081" y="11782"/>
                  <a:pt x="17187" y="11797"/>
                </a:cubicBezTo>
                <a:cubicBezTo>
                  <a:pt x="17273" y="11810"/>
                  <a:pt x="17338" y="11838"/>
                  <a:pt x="17383" y="11871"/>
                </a:cubicBezTo>
                <a:cubicBezTo>
                  <a:pt x="18070" y="11804"/>
                  <a:pt x="18949" y="11800"/>
                  <a:pt x="19427" y="11862"/>
                </a:cubicBezTo>
                <a:cubicBezTo>
                  <a:pt x="19538" y="11839"/>
                  <a:pt x="19539" y="11841"/>
                  <a:pt x="19660" y="11816"/>
                </a:cubicBezTo>
                <a:lnTo>
                  <a:pt x="21339" y="11465"/>
                </a:lnTo>
                <a:lnTo>
                  <a:pt x="21556" y="11415"/>
                </a:lnTo>
                <a:cubicBezTo>
                  <a:pt x="21570" y="11159"/>
                  <a:pt x="21581" y="10566"/>
                  <a:pt x="21588" y="9810"/>
                </a:cubicBezTo>
                <a:lnTo>
                  <a:pt x="20916" y="9907"/>
                </a:lnTo>
                <a:cubicBezTo>
                  <a:pt x="20540" y="9959"/>
                  <a:pt x="19435" y="10071"/>
                  <a:pt x="18459" y="10151"/>
                </a:cubicBezTo>
                <a:cubicBezTo>
                  <a:pt x="16844" y="10285"/>
                  <a:pt x="15641" y="10461"/>
                  <a:pt x="14942" y="10672"/>
                </a:cubicBezTo>
                <a:cubicBezTo>
                  <a:pt x="14695" y="10747"/>
                  <a:pt x="14665" y="10709"/>
                  <a:pt x="14469" y="10119"/>
                </a:cubicBezTo>
                <a:cubicBezTo>
                  <a:pt x="14353" y="9771"/>
                  <a:pt x="14178" y="9358"/>
                  <a:pt x="14081" y="9206"/>
                </a:cubicBezTo>
                <a:cubicBezTo>
                  <a:pt x="13861" y="8862"/>
                  <a:pt x="13936" y="8684"/>
                  <a:pt x="14369" y="8514"/>
                </a:cubicBezTo>
                <a:cubicBezTo>
                  <a:pt x="15638" y="8018"/>
                  <a:pt x="18255" y="7207"/>
                  <a:pt x="20233" y="6693"/>
                </a:cubicBezTo>
                <a:cubicBezTo>
                  <a:pt x="20721" y="6566"/>
                  <a:pt x="21228" y="6426"/>
                  <a:pt x="21360" y="6384"/>
                </a:cubicBezTo>
                <a:lnTo>
                  <a:pt x="21600" y="6305"/>
                </a:lnTo>
                <a:lnTo>
                  <a:pt x="21600" y="3820"/>
                </a:lnTo>
                <a:lnTo>
                  <a:pt x="21422" y="3820"/>
                </a:lnTo>
                <a:close/>
                <a:moveTo>
                  <a:pt x="16755" y="13476"/>
                </a:moveTo>
                <a:cubicBezTo>
                  <a:pt x="16641" y="13531"/>
                  <a:pt x="16317" y="13926"/>
                  <a:pt x="16032" y="14319"/>
                </a:cubicBezTo>
                <a:cubicBezTo>
                  <a:pt x="15893" y="14510"/>
                  <a:pt x="15755" y="14697"/>
                  <a:pt x="15713" y="14785"/>
                </a:cubicBezTo>
                <a:cubicBezTo>
                  <a:pt x="15711" y="14790"/>
                  <a:pt x="15704" y="14799"/>
                  <a:pt x="15702" y="14804"/>
                </a:cubicBezTo>
                <a:cubicBezTo>
                  <a:pt x="15649" y="14921"/>
                  <a:pt x="15676" y="14970"/>
                  <a:pt x="15750" y="15025"/>
                </a:cubicBezTo>
                <a:cubicBezTo>
                  <a:pt x="15889" y="15127"/>
                  <a:pt x="15903" y="15191"/>
                  <a:pt x="15836" y="15440"/>
                </a:cubicBezTo>
                <a:cubicBezTo>
                  <a:pt x="15834" y="15446"/>
                  <a:pt x="15830" y="15452"/>
                  <a:pt x="15829" y="15458"/>
                </a:cubicBezTo>
                <a:cubicBezTo>
                  <a:pt x="15874" y="15657"/>
                  <a:pt x="15839" y="15867"/>
                  <a:pt x="15704" y="16288"/>
                </a:cubicBezTo>
                <a:cubicBezTo>
                  <a:pt x="15646" y="16471"/>
                  <a:pt x="15617" y="16620"/>
                  <a:pt x="15642" y="16620"/>
                </a:cubicBezTo>
                <a:cubicBezTo>
                  <a:pt x="15666" y="16620"/>
                  <a:pt x="15521" y="17239"/>
                  <a:pt x="15318" y="17994"/>
                </a:cubicBezTo>
                <a:cubicBezTo>
                  <a:pt x="15116" y="18750"/>
                  <a:pt x="14972" y="19415"/>
                  <a:pt x="15000" y="19470"/>
                </a:cubicBezTo>
                <a:cubicBezTo>
                  <a:pt x="15064" y="19598"/>
                  <a:pt x="15074" y="19570"/>
                  <a:pt x="15538" y="18184"/>
                </a:cubicBezTo>
                <a:cubicBezTo>
                  <a:pt x="15751" y="17546"/>
                  <a:pt x="16043" y="16766"/>
                  <a:pt x="16187" y="16450"/>
                </a:cubicBezTo>
                <a:cubicBezTo>
                  <a:pt x="16428" y="15918"/>
                  <a:pt x="16457" y="15892"/>
                  <a:pt x="16577" y="16109"/>
                </a:cubicBezTo>
                <a:cubicBezTo>
                  <a:pt x="16699" y="16329"/>
                  <a:pt x="16709" y="16275"/>
                  <a:pt x="16769" y="15136"/>
                </a:cubicBezTo>
                <a:cubicBezTo>
                  <a:pt x="16788" y="14765"/>
                  <a:pt x="16805" y="14533"/>
                  <a:pt x="16822" y="14352"/>
                </a:cubicBezTo>
                <a:cubicBezTo>
                  <a:pt x="16797" y="13866"/>
                  <a:pt x="16771" y="13545"/>
                  <a:pt x="16755" y="13476"/>
                </a:cubicBezTo>
                <a:close/>
                <a:moveTo>
                  <a:pt x="9603" y="19410"/>
                </a:moveTo>
                <a:cubicBezTo>
                  <a:pt x="9508" y="19401"/>
                  <a:pt x="9400" y="19472"/>
                  <a:pt x="9293" y="19627"/>
                </a:cubicBezTo>
                <a:cubicBezTo>
                  <a:pt x="9172" y="19803"/>
                  <a:pt x="9131" y="19803"/>
                  <a:pt x="9004" y="19627"/>
                </a:cubicBezTo>
                <a:cubicBezTo>
                  <a:pt x="8802" y="19344"/>
                  <a:pt x="8520" y="19367"/>
                  <a:pt x="8402" y="19678"/>
                </a:cubicBezTo>
                <a:cubicBezTo>
                  <a:pt x="8308" y="19922"/>
                  <a:pt x="8257" y="21201"/>
                  <a:pt x="8335" y="21356"/>
                </a:cubicBezTo>
                <a:cubicBezTo>
                  <a:pt x="8355" y="21396"/>
                  <a:pt x="8727" y="21434"/>
                  <a:pt x="9161" y="21444"/>
                </a:cubicBezTo>
                <a:cubicBezTo>
                  <a:pt x="9824" y="21458"/>
                  <a:pt x="9964" y="21422"/>
                  <a:pt x="10041" y="21213"/>
                </a:cubicBezTo>
                <a:cubicBezTo>
                  <a:pt x="10127" y="20981"/>
                  <a:pt x="10150" y="20980"/>
                  <a:pt x="10344" y="21204"/>
                </a:cubicBezTo>
                <a:cubicBezTo>
                  <a:pt x="10636" y="21541"/>
                  <a:pt x="11537" y="21510"/>
                  <a:pt x="11649" y="21158"/>
                </a:cubicBezTo>
                <a:cubicBezTo>
                  <a:pt x="11709" y="20967"/>
                  <a:pt x="11698" y="20838"/>
                  <a:pt x="11596" y="20614"/>
                </a:cubicBezTo>
                <a:cubicBezTo>
                  <a:pt x="11463" y="20321"/>
                  <a:pt x="11493" y="19918"/>
                  <a:pt x="11635" y="20093"/>
                </a:cubicBezTo>
                <a:cubicBezTo>
                  <a:pt x="11676" y="20143"/>
                  <a:pt x="11669" y="20060"/>
                  <a:pt x="11621" y="19908"/>
                </a:cubicBezTo>
                <a:cubicBezTo>
                  <a:pt x="11551" y="19686"/>
                  <a:pt x="11433" y="19626"/>
                  <a:pt x="11021" y="19604"/>
                </a:cubicBezTo>
                <a:cubicBezTo>
                  <a:pt x="10538" y="19578"/>
                  <a:pt x="10506" y="19600"/>
                  <a:pt x="10441" y="19940"/>
                </a:cubicBezTo>
                <a:cubicBezTo>
                  <a:pt x="10376" y="20279"/>
                  <a:pt x="10327" y="20309"/>
                  <a:pt x="9942" y="20295"/>
                </a:cubicBezTo>
                <a:cubicBezTo>
                  <a:pt x="9912" y="20294"/>
                  <a:pt x="9886" y="20182"/>
                  <a:pt x="9884" y="20042"/>
                </a:cubicBezTo>
                <a:cubicBezTo>
                  <a:pt x="9880" y="19655"/>
                  <a:pt x="9760" y="19425"/>
                  <a:pt x="9603" y="19410"/>
                </a:cubicBezTo>
                <a:close/>
                <a:moveTo>
                  <a:pt x="12385" y="19429"/>
                </a:moveTo>
                <a:cubicBezTo>
                  <a:pt x="12281" y="19436"/>
                  <a:pt x="12184" y="19545"/>
                  <a:pt x="12127" y="19751"/>
                </a:cubicBezTo>
                <a:cubicBezTo>
                  <a:pt x="12076" y="19933"/>
                  <a:pt x="12044" y="20170"/>
                  <a:pt x="12055" y="20277"/>
                </a:cubicBezTo>
                <a:cubicBezTo>
                  <a:pt x="12066" y="20384"/>
                  <a:pt x="12042" y="20554"/>
                  <a:pt x="12000" y="20655"/>
                </a:cubicBezTo>
                <a:cubicBezTo>
                  <a:pt x="11946" y="20784"/>
                  <a:pt x="11955" y="20932"/>
                  <a:pt x="12034" y="21158"/>
                </a:cubicBezTo>
                <a:cubicBezTo>
                  <a:pt x="12155" y="21501"/>
                  <a:pt x="12427" y="21574"/>
                  <a:pt x="12658" y="21328"/>
                </a:cubicBezTo>
                <a:cubicBezTo>
                  <a:pt x="12735" y="21246"/>
                  <a:pt x="12813" y="21238"/>
                  <a:pt x="12836" y="21310"/>
                </a:cubicBezTo>
                <a:cubicBezTo>
                  <a:pt x="12887" y="21474"/>
                  <a:pt x="14801" y="21501"/>
                  <a:pt x="14801" y="21337"/>
                </a:cubicBezTo>
                <a:cubicBezTo>
                  <a:pt x="14801" y="21271"/>
                  <a:pt x="14753" y="21179"/>
                  <a:pt x="14695" y="21135"/>
                </a:cubicBezTo>
                <a:cubicBezTo>
                  <a:pt x="14572" y="21041"/>
                  <a:pt x="14583" y="20722"/>
                  <a:pt x="14718" y="20397"/>
                </a:cubicBezTo>
                <a:cubicBezTo>
                  <a:pt x="14770" y="20271"/>
                  <a:pt x="14796" y="20109"/>
                  <a:pt x="14773" y="20037"/>
                </a:cubicBezTo>
                <a:cubicBezTo>
                  <a:pt x="14718" y="19860"/>
                  <a:pt x="14073" y="19852"/>
                  <a:pt x="14018" y="20028"/>
                </a:cubicBezTo>
                <a:cubicBezTo>
                  <a:pt x="13992" y="20114"/>
                  <a:pt x="13932" y="20097"/>
                  <a:pt x="13868" y="19991"/>
                </a:cubicBezTo>
                <a:cubicBezTo>
                  <a:pt x="13785" y="19854"/>
                  <a:pt x="13735" y="19872"/>
                  <a:pt x="13626" y="20069"/>
                </a:cubicBezTo>
                <a:cubicBezTo>
                  <a:pt x="13533" y="20237"/>
                  <a:pt x="13469" y="20268"/>
                  <a:pt x="13436" y="20162"/>
                </a:cubicBezTo>
                <a:cubicBezTo>
                  <a:pt x="13409" y="20074"/>
                  <a:pt x="13358" y="20040"/>
                  <a:pt x="13323" y="20083"/>
                </a:cubicBezTo>
                <a:cubicBezTo>
                  <a:pt x="13288" y="20126"/>
                  <a:pt x="13237" y="20084"/>
                  <a:pt x="13210" y="19996"/>
                </a:cubicBezTo>
                <a:cubicBezTo>
                  <a:pt x="13182" y="19907"/>
                  <a:pt x="13084" y="19876"/>
                  <a:pt x="12993" y="19922"/>
                </a:cubicBezTo>
                <a:cubicBezTo>
                  <a:pt x="12882" y="19977"/>
                  <a:pt x="12784" y="19905"/>
                  <a:pt x="12695" y="19710"/>
                </a:cubicBezTo>
                <a:cubicBezTo>
                  <a:pt x="12606" y="19513"/>
                  <a:pt x="12490" y="19421"/>
                  <a:pt x="12385" y="19429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55675">
              <a:defRPr sz="4680"/>
            </a:pPr>
            <a:r>
              <a:t>10-Mbit/s-Ethernet mit Twisted-Pair-Kabel</a:t>
            </a:r>
          </a:p>
          <a:p>
            <a:pPr defTabSz="455675">
              <a:defRPr b="1" sz="4680">
                <a:latin typeface="Helvetica"/>
                <a:ea typeface="Helvetica"/>
                <a:cs typeface="Helvetica"/>
                <a:sym typeface="Helvetica"/>
              </a:defRPr>
            </a:pPr>
            <a:r>
              <a:t>10BASET</a:t>
            </a:r>
          </a:p>
        </p:txBody>
      </p:sp>
      <p:sp>
        <p:nvSpPr>
          <p:cNvPr id="251" name="Shape 2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CAT-3 oder CAT-5</a:t>
            </a:r>
          </a:p>
          <a:p>
            <a:pPr/>
            <a:r>
              <a:t>Vier Adern (Zwei Paare)</a:t>
            </a:r>
          </a:p>
          <a:p>
            <a:pPr/>
            <a:r>
              <a:t>max. 100 m</a:t>
            </a:r>
          </a:p>
          <a:p>
            <a:pPr/>
            <a:r>
              <a:t>Erstmals Sternförmige Netze möglich</a:t>
            </a:r>
          </a:p>
          <a:p>
            <a:pPr/>
            <a:r>
              <a:t>Switch / Hub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49833">
              <a:defRPr sz="4619"/>
            </a:pPr>
            <a:r>
              <a:rPr sz="4543"/>
              <a:t>100-Mbit/s-Ethernet mit Twisted-Pair-Kabel</a:t>
            </a:r>
            <a:br/>
            <a:r>
              <a:rPr b="1">
                <a:latin typeface="Helvetica"/>
                <a:ea typeface="Helvetica"/>
                <a:cs typeface="Helvetica"/>
                <a:sym typeface="Helvetica"/>
              </a:rPr>
              <a:t>100BASE-TX</a:t>
            </a:r>
          </a:p>
        </p:txBody>
      </p:sp>
      <p:sp>
        <p:nvSpPr>
          <p:cNvPr id="254" name="Shape 25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mind. CAT-5</a:t>
            </a:r>
          </a:p>
          <a:p>
            <a:pPr/>
            <a:r>
              <a:t>4B5B-Code (Taktrückgewinnung)</a:t>
            </a:r>
          </a:p>
          <a:p>
            <a:pPr/>
            <a:r>
              <a:t>Symbolrate: 125 MBaud bei 31,25 MHz</a:t>
            </a:r>
          </a:p>
          <a:p>
            <a:pPr/>
            <a:r>
              <a:t>MLT-3 (+,0,-) zur Bandbreitenhalbierung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3775" r="0" b="19112"/>
          <a:stretch>
            <a:fillRect/>
          </a:stretch>
        </p:blipFill>
        <p:spPr>
          <a:xfrm>
            <a:off x="6947284" y="2603500"/>
            <a:ext cx="4876007" cy="57467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12948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21197"/>
                </a:lnTo>
                <a:lnTo>
                  <a:pt x="21600" y="15439"/>
                </a:lnTo>
                <a:lnTo>
                  <a:pt x="21342" y="15414"/>
                </a:lnTo>
                <a:cubicBezTo>
                  <a:pt x="21145" y="15395"/>
                  <a:pt x="21057" y="15327"/>
                  <a:pt x="20983" y="15132"/>
                </a:cubicBezTo>
                <a:cubicBezTo>
                  <a:pt x="20929" y="14991"/>
                  <a:pt x="20797" y="14793"/>
                  <a:pt x="20688" y="14692"/>
                </a:cubicBezTo>
                <a:cubicBezTo>
                  <a:pt x="20578" y="14591"/>
                  <a:pt x="20460" y="14357"/>
                  <a:pt x="20424" y="14171"/>
                </a:cubicBezTo>
                <a:cubicBezTo>
                  <a:pt x="20388" y="13985"/>
                  <a:pt x="20281" y="13751"/>
                  <a:pt x="20188" y="13651"/>
                </a:cubicBezTo>
                <a:cubicBezTo>
                  <a:pt x="20095" y="13550"/>
                  <a:pt x="19993" y="13310"/>
                  <a:pt x="19961" y="13115"/>
                </a:cubicBezTo>
                <a:cubicBezTo>
                  <a:pt x="19929" y="12921"/>
                  <a:pt x="19847" y="12686"/>
                  <a:pt x="19777" y="12595"/>
                </a:cubicBezTo>
                <a:cubicBezTo>
                  <a:pt x="19707" y="12503"/>
                  <a:pt x="19621" y="12328"/>
                  <a:pt x="19585" y="12205"/>
                </a:cubicBezTo>
                <a:cubicBezTo>
                  <a:pt x="19550" y="12083"/>
                  <a:pt x="19415" y="11906"/>
                  <a:pt x="19286" y="11811"/>
                </a:cubicBezTo>
                <a:cubicBezTo>
                  <a:pt x="19158" y="11717"/>
                  <a:pt x="19053" y="11551"/>
                  <a:pt x="19053" y="11444"/>
                </a:cubicBezTo>
                <a:cubicBezTo>
                  <a:pt x="19053" y="11156"/>
                  <a:pt x="18776" y="10300"/>
                  <a:pt x="18622" y="10114"/>
                </a:cubicBezTo>
                <a:cubicBezTo>
                  <a:pt x="18548" y="10024"/>
                  <a:pt x="18488" y="9896"/>
                  <a:pt x="18488" y="9827"/>
                </a:cubicBezTo>
                <a:cubicBezTo>
                  <a:pt x="18488" y="9759"/>
                  <a:pt x="18347" y="9451"/>
                  <a:pt x="18173" y="9144"/>
                </a:cubicBezTo>
                <a:cubicBezTo>
                  <a:pt x="18000" y="8837"/>
                  <a:pt x="17833" y="8428"/>
                  <a:pt x="17803" y="8234"/>
                </a:cubicBezTo>
                <a:cubicBezTo>
                  <a:pt x="17772" y="8040"/>
                  <a:pt x="17659" y="7780"/>
                  <a:pt x="17551" y="7657"/>
                </a:cubicBezTo>
                <a:cubicBezTo>
                  <a:pt x="17441" y="7531"/>
                  <a:pt x="17356" y="7310"/>
                  <a:pt x="17356" y="7153"/>
                </a:cubicBezTo>
                <a:cubicBezTo>
                  <a:pt x="17356" y="6999"/>
                  <a:pt x="17309" y="6787"/>
                  <a:pt x="17252" y="6681"/>
                </a:cubicBezTo>
                <a:cubicBezTo>
                  <a:pt x="17101" y="6400"/>
                  <a:pt x="16065" y="5920"/>
                  <a:pt x="15315" y="5783"/>
                </a:cubicBezTo>
                <a:cubicBezTo>
                  <a:pt x="14959" y="5719"/>
                  <a:pt x="14454" y="5618"/>
                  <a:pt x="14195" y="5560"/>
                </a:cubicBezTo>
                <a:lnTo>
                  <a:pt x="13724" y="5455"/>
                </a:lnTo>
                <a:lnTo>
                  <a:pt x="13754" y="4739"/>
                </a:lnTo>
                <a:cubicBezTo>
                  <a:pt x="13786" y="3966"/>
                  <a:pt x="13790" y="3663"/>
                  <a:pt x="13778" y="2633"/>
                </a:cubicBezTo>
                <a:cubicBezTo>
                  <a:pt x="13768" y="1745"/>
                  <a:pt x="13479" y="1165"/>
                  <a:pt x="12882" y="843"/>
                </a:cubicBezTo>
                <a:cubicBezTo>
                  <a:pt x="12657" y="722"/>
                  <a:pt x="12432" y="624"/>
                  <a:pt x="12382" y="624"/>
                </a:cubicBezTo>
                <a:cubicBezTo>
                  <a:pt x="12332" y="624"/>
                  <a:pt x="12218" y="553"/>
                  <a:pt x="12127" y="468"/>
                </a:cubicBezTo>
                <a:cubicBezTo>
                  <a:pt x="11990" y="339"/>
                  <a:pt x="11835" y="314"/>
                  <a:pt x="11192" y="316"/>
                </a:cubicBezTo>
                <a:cubicBezTo>
                  <a:pt x="10293" y="319"/>
                  <a:pt x="9680" y="518"/>
                  <a:pt x="9154" y="979"/>
                </a:cubicBezTo>
                <a:lnTo>
                  <a:pt x="8833" y="1260"/>
                </a:lnTo>
                <a:lnTo>
                  <a:pt x="8808" y="2242"/>
                </a:lnTo>
                <a:cubicBezTo>
                  <a:pt x="8795" y="2782"/>
                  <a:pt x="8828" y="3686"/>
                  <a:pt x="8880" y="4250"/>
                </a:cubicBezTo>
                <a:cubicBezTo>
                  <a:pt x="8949" y="4983"/>
                  <a:pt x="8945" y="5304"/>
                  <a:pt x="8871" y="5379"/>
                </a:cubicBezTo>
                <a:cubicBezTo>
                  <a:pt x="8737" y="5516"/>
                  <a:pt x="7670" y="5771"/>
                  <a:pt x="7532" y="5698"/>
                </a:cubicBezTo>
                <a:cubicBezTo>
                  <a:pt x="7457" y="5659"/>
                  <a:pt x="7443" y="5365"/>
                  <a:pt x="7484" y="4714"/>
                </a:cubicBezTo>
                <a:cubicBezTo>
                  <a:pt x="7516" y="4203"/>
                  <a:pt x="7571" y="2695"/>
                  <a:pt x="7606" y="1363"/>
                </a:cubicBezTo>
                <a:lnTo>
                  <a:pt x="7641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32" name="Shape 1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Entwicklung</a:t>
            </a:r>
          </a:p>
        </p:txBody>
      </p:sp>
      <p:sp>
        <p:nvSpPr>
          <p:cNvPr id="133" name="Shape 133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Xerox Palo Alto Research Center</a:t>
            </a:r>
          </a:p>
          <a:p>
            <a:pPr/>
            <a:r>
              <a:t>1973</a:t>
            </a:r>
          </a:p>
          <a:p>
            <a:pPr/>
            <a:r>
              <a:t>Ableitung von ALOHAnet</a:t>
            </a:r>
          </a:p>
          <a:p>
            <a:pPr/>
            <a:r>
              <a:t>Äther</a:t>
            </a:r>
          </a:p>
        </p:txBody>
      </p:sp>
      <p:sp>
        <p:nvSpPr>
          <p:cNvPr id="134" name="Shape 134"/>
          <p:cNvSpPr/>
          <p:nvPr/>
        </p:nvSpPr>
        <p:spPr>
          <a:xfrm>
            <a:off x="7697774" y="8350250"/>
            <a:ext cx="337505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Robert Metcalfe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14095">
              <a:defRPr sz="5280"/>
            </a:pPr>
            <a:r>
              <a:t>100-Mbit/s-Ethernet über Glasfasern</a:t>
            </a:r>
            <a:br/>
            <a:r>
              <a:rPr b="1">
                <a:latin typeface="Helvetica"/>
                <a:ea typeface="Helvetica"/>
                <a:cs typeface="Helvetica"/>
                <a:sym typeface="Helvetica"/>
              </a:rPr>
              <a:t>100BASE-FL/FX/SX/BX/LX10</a:t>
            </a:r>
          </a:p>
        </p:txBody>
      </p:sp>
      <p:sp>
        <p:nvSpPr>
          <p:cNvPr id="257" name="Shape 2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10BASE-FL (FOIRL)</a:t>
            </a:r>
          </a:p>
          <a:p>
            <a:pPr/>
            <a:r>
              <a:t>Wellenlänge</a:t>
            </a:r>
          </a:p>
          <a:p>
            <a:pPr/>
            <a:r>
              <a:t>Segmentlänge</a:t>
            </a:r>
          </a:p>
          <a:p>
            <a:pPr/>
            <a:r>
              <a:t>MM/SM</a:t>
            </a:r>
          </a:p>
          <a:p>
            <a:pPr/>
            <a:r>
              <a:t>Reichweite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1-Gbit/s-Ethernet</a:t>
            </a:r>
          </a:p>
        </p:txBody>
      </p:sp>
      <p:sp>
        <p:nvSpPr>
          <p:cNvPr id="260" name="Shape 2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0045" indent="-360045" defTabSz="473201">
              <a:spcBef>
                <a:spcPts val="3400"/>
              </a:spcBef>
              <a:defRPr sz="2916"/>
            </a:pPr>
            <a:r>
              <a:t>1000BASE-X </a:t>
            </a:r>
            <a:br/>
            <a:r>
              <a:t>-Zerlegung 8-Bit Einheiten, 8b10b-Code,1250 MBaud gebracht. 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t>kontinuierlicher, gleichspannungsfreier Datenstrom 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t>1000BASE-CX 1 Trafo + verdrilltes Aderpaar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t>1000BASE-SX/LX/ZX optische Leitungen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1000BASE-T</a:t>
            </a:r>
            <a:r>
              <a:t> Unterteilung in vier Teilströme </a:t>
            </a:r>
            <a:br/>
            <a:r>
              <a:t>- PAM-5 und Trellis-Codierung</a:t>
            </a:r>
            <a:br/>
            <a:r>
              <a:t>- Vier Aderpaare</a:t>
            </a:r>
            <a:br/>
            <a:r>
              <a:t>- Gleichzeitiges TX / RX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73201">
              <a:defRPr sz="6480"/>
            </a:pPr>
            <a:r>
              <a:t>1-Gbit/s-Ethernet über Kupfer</a:t>
            </a:r>
            <a:br/>
            <a:r>
              <a:rPr b="1">
                <a:latin typeface="Helvetica"/>
                <a:ea typeface="Helvetica"/>
                <a:cs typeface="Helvetica"/>
                <a:sym typeface="Helvetica"/>
              </a:rPr>
              <a:t>1000BASE-T</a:t>
            </a:r>
          </a:p>
        </p:txBody>
      </p:sp>
      <p:sp>
        <p:nvSpPr>
          <p:cNvPr id="263" name="Shape 2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0045" indent="-360045" defTabSz="473201">
              <a:spcBef>
                <a:spcPts val="3400"/>
              </a:spcBef>
              <a:defRPr sz="2916"/>
            </a:pPr>
            <a:r>
              <a:t>mind. CAT5 (besser CAT-5e, CAT-6)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t>Verwendung aller vier Doppeladern in beide Richtungen (Echokompensation)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t>Modulationsverfahren PAM-5 (Zwei Bit pro Schritt und Aderpaar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t>Einsatz einer Trellis-Codierung (V.32 / SDSL) und Scrambling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t>Symbolrate: 125 MBaud pro Aderpaar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t>Übertragungsbandbreite: 62,5 MHz</a:t>
            </a:r>
          </a:p>
          <a:p>
            <a:pPr marL="360045" indent="-360045" defTabSz="473201">
              <a:spcBef>
                <a:spcPts val="3400"/>
              </a:spcBef>
              <a:defRPr sz="2916"/>
            </a:pPr>
            <a:r>
              <a:t>Vollduplexbetrieb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32308">
              <a:defRPr sz="5920"/>
            </a:pPr>
            <a:r>
              <a:t>1-Gbit/s-Ethernet über Glasfaser</a:t>
            </a:r>
            <a:br/>
            <a:r>
              <a:rPr b="1">
                <a:latin typeface="Helvetica"/>
                <a:ea typeface="Helvetica"/>
                <a:cs typeface="Helvetica"/>
                <a:sym typeface="Helvetica"/>
              </a:rPr>
              <a:t>1000BASE-SX/LX</a:t>
            </a:r>
          </a:p>
        </p:txBody>
      </p:sp>
      <p:sp>
        <p:nvSpPr>
          <p:cNvPr id="266" name="Shape 26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mind. 2m Fasern</a:t>
            </a:r>
          </a:p>
          <a:p>
            <a:pPr/>
            <a:r>
              <a:t>1000BASE-SX</a:t>
            </a:r>
            <a:br/>
            <a:r>
              <a:t>- 850 nm Wellenlänge</a:t>
            </a:r>
            <a:br/>
            <a:r>
              <a:t>- Multimode</a:t>
            </a:r>
            <a:br/>
            <a:r>
              <a:t>- 200-500m</a:t>
            </a:r>
          </a:p>
          <a:p>
            <a:pPr/>
            <a:r>
              <a:t>1000BASE-LX</a:t>
            </a:r>
            <a:br/>
            <a:r>
              <a:t>- 1310 nm Wellenlänge</a:t>
            </a:r>
            <a:br/>
            <a:r>
              <a:t>- Singlemode</a:t>
            </a:r>
            <a:br/>
            <a:r>
              <a:t>- 5km</a:t>
            </a:r>
          </a:p>
        </p:txBody>
      </p:sp>
      <p:pic>
        <p:nvPicPr>
          <p:cNvPr id="26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4000" y="2632202"/>
            <a:ext cx="4212908" cy="31596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72300" y="6061884"/>
            <a:ext cx="3905250" cy="3905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10-Gbit/s-Ethernet</a:t>
            </a:r>
          </a:p>
        </p:txBody>
      </p:sp>
      <p:sp>
        <p:nvSpPr>
          <p:cNvPr id="271" name="Shape 2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2264" indent="-342264" defTabSz="449833">
              <a:spcBef>
                <a:spcPts val="3200"/>
              </a:spcBef>
              <a:defRPr sz="2772"/>
            </a:pPr>
            <a:r>
              <a:t>SM: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10GBASE-SR</a:t>
            </a:r>
            <a:r>
              <a:t>, 10GBASE-LRM, 10GBASE-LX4</a:t>
            </a:r>
            <a:br/>
            <a:r>
              <a:t>- 40km</a:t>
            </a:r>
            <a:br/>
            <a:r>
              <a:t>-1310/1550nm</a:t>
            </a:r>
          </a:p>
          <a:p>
            <a:pPr marL="342264" indent="-342264" defTabSz="449833">
              <a:spcBef>
                <a:spcPts val="3200"/>
              </a:spcBef>
              <a:defRPr sz="2772"/>
            </a:pPr>
            <a:r>
              <a:t>MM: 10GBASE-LW4,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10GBASE-LR</a:t>
            </a:r>
            <a:r>
              <a:t>, 10GBASE-ER</a:t>
            </a:r>
            <a:br/>
            <a:r>
              <a:t>- 10km</a:t>
            </a:r>
            <a:br/>
            <a:r>
              <a:t>- 62,5µm/50µm/850nm/1310nm</a:t>
            </a:r>
            <a:br/>
          </a:p>
          <a:p>
            <a:pPr marL="342264" indent="-342264" defTabSz="449833">
              <a:spcBef>
                <a:spcPts val="3200"/>
              </a:spcBef>
              <a:defRPr sz="2772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10GBASE-T</a:t>
            </a:r>
            <a:br>
              <a:rPr b="1">
                <a:latin typeface="Helvetica"/>
                <a:ea typeface="Helvetica"/>
                <a:cs typeface="Helvetica"/>
                <a:sym typeface="Helvetica"/>
              </a:rPr>
            </a:br>
            <a:r>
              <a:t>- Vier Paare</a:t>
            </a:r>
            <a:br/>
            <a:r>
              <a:t>- 100m (CAT-6a/CAT-7)</a:t>
            </a:r>
            <a:br/>
            <a:r>
              <a:t>- 50m (CAT-5e)</a:t>
            </a:r>
            <a:br/>
            <a:r>
              <a:t>- 4x 2,5 Gbit/s (TX/RX)</a:t>
            </a:r>
            <a:br/>
            <a:r>
              <a:t>- 128-DSQ (~doppeltes 64QAM)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/>
            <a:r>
              <a:t>40-Gbit/s und 100-Gbit/s Ethernet</a:t>
            </a:r>
          </a:p>
        </p:txBody>
      </p:sp>
      <p:sp>
        <p:nvSpPr>
          <p:cNvPr id="274" name="Shape 274"/>
          <p:cNvSpPr/>
          <p:nvPr>
            <p:ph type="body" idx="1"/>
          </p:nvPr>
        </p:nvSpPr>
        <p:spPr>
          <a:xfrm>
            <a:off x="952500" y="2603500"/>
            <a:ext cx="9067800" cy="6286500"/>
          </a:xfrm>
          <a:prstGeom prst="rect">
            <a:avLst/>
          </a:prstGeom>
        </p:spPr>
        <p:txBody>
          <a:bodyPr/>
          <a:lstStyle/>
          <a:p>
            <a:pPr marL="391159" indent="-391159" defTabSz="514095">
              <a:spcBef>
                <a:spcPts val="3600"/>
              </a:spcBef>
              <a:defRPr sz="3168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40GBASE-LR4 40 Gbit/s</a:t>
            </a:r>
            <a:br>
              <a:rPr b="1">
                <a:latin typeface="Helvetica"/>
                <a:ea typeface="Helvetica"/>
                <a:cs typeface="Helvetica"/>
                <a:sym typeface="Helvetica"/>
              </a:rPr>
            </a:br>
            <a:r>
              <a:t>- OS2-Glasfaser und vier Farben/Wellenlängen, singlemode, CWDM </a:t>
            </a:r>
            <a:br/>
            <a:r>
              <a:t>- mind. 10 km</a:t>
            </a:r>
          </a:p>
          <a:p>
            <a:pPr marL="391159" indent="-391159" defTabSz="514095">
              <a:spcBef>
                <a:spcPts val="3600"/>
              </a:spcBef>
              <a:defRPr sz="3168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100GBASE-ER4 100 Gbit/s</a:t>
            </a:r>
            <a:br>
              <a:rPr b="1">
                <a:latin typeface="Helvetica"/>
                <a:ea typeface="Helvetica"/>
                <a:cs typeface="Helvetica"/>
                <a:sym typeface="Helvetica"/>
              </a:rPr>
            </a:br>
            <a:r>
              <a:t>- 100GBASE-R mit 1 OS2-Glasfaser und vier Farben, singlemode</a:t>
            </a:r>
            <a:br/>
            <a:r>
              <a:t>- mind. 40 km</a:t>
            </a:r>
          </a:p>
          <a:p>
            <a:pPr marL="391159" indent="-391159" defTabSz="514095">
              <a:spcBef>
                <a:spcPts val="3600"/>
              </a:spcBef>
              <a:defRPr b="1" sz="3168">
                <a:latin typeface="Helvetica"/>
                <a:ea typeface="Helvetica"/>
                <a:cs typeface="Helvetica"/>
                <a:sym typeface="Helvetica"/>
              </a:defRPr>
            </a:pPr>
            <a:r>
              <a:t>TWINAX</a:t>
            </a:r>
            <a:br/>
            <a:r>
              <a:rPr b="0">
                <a:latin typeface="+mn-lt"/>
                <a:ea typeface="+mn-ea"/>
                <a:cs typeface="+mn-cs"/>
                <a:sym typeface="Helvetica Light"/>
              </a:rPr>
              <a:t>- Verdrillter Kupferadernpaar in einem Dielektrikum und einer Schirmung</a:t>
            </a:r>
          </a:p>
        </p:txBody>
      </p:sp>
      <p:pic>
        <p:nvPicPr>
          <p:cNvPr id="275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20862" t="2057" r="15729" b="12621"/>
          <a:stretch>
            <a:fillRect/>
          </a:stretch>
        </p:blipFill>
        <p:spPr>
          <a:xfrm>
            <a:off x="9468884" y="4948552"/>
            <a:ext cx="2960982" cy="34452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2" h="21600" fill="norm" stroke="1" extrusionOk="0">
                <a:moveTo>
                  <a:pt x="15277" y="0"/>
                </a:moveTo>
                <a:cubicBezTo>
                  <a:pt x="15285" y="32"/>
                  <a:pt x="15309" y="72"/>
                  <a:pt x="15309" y="95"/>
                </a:cubicBezTo>
                <a:cubicBezTo>
                  <a:pt x="15309" y="167"/>
                  <a:pt x="15367" y="291"/>
                  <a:pt x="15436" y="368"/>
                </a:cubicBezTo>
                <a:cubicBezTo>
                  <a:pt x="15506" y="445"/>
                  <a:pt x="15598" y="601"/>
                  <a:pt x="15642" y="717"/>
                </a:cubicBezTo>
                <a:cubicBezTo>
                  <a:pt x="15686" y="832"/>
                  <a:pt x="15783" y="1029"/>
                  <a:pt x="15856" y="1152"/>
                </a:cubicBezTo>
                <a:cubicBezTo>
                  <a:pt x="15928" y="1275"/>
                  <a:pt x="16022" y="1523"/>
                  <a:pt x="16064" y="1704"/>
                </a:cubicBezTo>
                <a:cubicBezTo>
                  <a:pt x="16106" y="1886"/>
                  <a:pt x="16187" y="2201"/>
                  <a:pt x="16246" y="2406"/>
                </a:cubicBezTo>
                <a:cubicBezTo>
                  <a:pt x="16348" y="2760"/>
                  <a:pt x="16345" y="2783"/>
                  <a:pt x="16223" y="2881"/>
                </a:cubicBezTo>
                <a:cubicBezTo>
                  <a:pt x="16152" y="2938"/>
                  <a:pt x="15850" y="3031"/>
                  <a:pt x="15549" y="3085"/>
                </a:cubicBezTo>
                <a:cubicBezTo>
                  <a:pt x="15019" y="3181"/>
                  <a:pt x="14335" y="3485"/>
                  <a:pt x="14196" y="3688"/>
                </a:cubicBezTo>
                <a:cubicBezTo>
                  <a:pt x="14166" y="3731"/>
                  <a:pt x="14087" y="3767"/>
                  <a:pt x="14020" y="3767"/>
                </a:cubicBezTo>
                <a:cubicBezTo>
                  <a:pt x="13953" y="3767"/>
                  <a:pt x="13808" y="3845"/>
                  <a:pt x="13699" y="3941"/>
                </a:cubicBezTo>
                <a:cubicBezTo>
                  <a:pt x="13589" y="4037"/>
                  <a:pt x="13471" y="4117"/>
                  <a:pt x="13436" y="4118"/>
                </a:cubicBezTo>
                <a:cubicBezTo>
                  <a:pt x="13367" y="4120"/>
                  <a:pt x="12969" y="4339"/>
                  <a:pt x="12577" y="4593"/>
                </a:cubicBezTo>
                <a:cubicBezTo>
                  <a:pt x="12348" y="4741"/>
                  <a:pt x="11816" y="4862"/>
                  <a:pt x="11689" y="4795"/>
                </a:cubicBezTo>
                <a:cubicBezTo>
                  <a:pt x="11683" y="4791"/>
                  <a:pt x="11679" y="4786"/>
                  <a:pt x="11678" y="4780"/>
                </a:cubicBezTo>
                <a:cubicBezTo>
                  <a:pt x="11541" y="4805"/>
                  <a:pt x="11381" y="4825"/>
                  <a:pt x="11166" y="4849"/>
                </a:cubicBezTo>
                <a:cubicBezTo>
                  <a:pt x="10124" y="4967"/>
                  <a:pt x="8971" y="5336"/>
                  <a:pt x="8711" y="5636"/>
                </a:cubicBezTo>
                <a:cubicBezTo>
                  <a:pt x="8670" y="5683"/>
                  <a:pt x="8599" y="5704"/>
                  <a:pt x="8555" y="5681"/>
                </a:cubicBezTo>
                <a:cubicBezTo>
                  <a:pt x="8510" y="5657"/>
                  <a:pt x="8382" y="5706"/>
                  <a:pt x="8266" y="5790"/>
                </a:cubicBezTo>
                <a:cubicBezTo>
                  <a:pt x="8151" y="5873"/>
                  <a:pt x="8027" y="5939"/>
                  <a:pt x="7988" y="5939"/>
                </a:cubicBezTo>
                <a:cubicBezTo>
                  <a:pt x="7926" y="5939"/>
                  <a:pt x="6908" y="6425"/>
                  <a:pt x="6326" y="6733"/>
                </a:cubicBezTo>
                <a:cubicBezTo>
                  <a:pt x="5390" y="7227"/>
                  <a:pt x="4724" y="7632"/>
                  <a:pt x="4695" y="7723"/>
                </a:cubicBezTo>
                <a:cubicBezTo>
                  <a:pt x="4676" y="7785"/>
                  <a:pt x="4629" y="7814"/>
                  <a:pt x="4585" y="7791"/>
                </a:cubicBezTo>
                <a:cubicBezTo>
                  <a:pt x="4461" y="7725"/>
                  <a:pt x="2973" y="8657"/>
                  <a:pt x="3044" y="8756"/>
                </a:cubicBezTo>
                <a:cubicBezTo>
                  <a:pt x="3063" y="8783"/>
                  <a:pt x="3033" y="8838"/>
                  <a:pt x="2978" y="8878"/>
                </a:cubicBezTo>
                <a:cubicBezTo>
                  <a:pt x="2922" y="8918"/>
                  <a:pt x="2874" y="8926"/>
                  <a:pt x="2873" y="8898"/>
                </a:cubicBezTo>
                <a:cubicBezTo>
                  <a:pt x="2873" y="8870"/>
                  <a:pt x="2820" y="8906"/>
                  <a:pt x="2755" y="8977"/>
                </a:cubicBezTo>
                <a:cubicBezTo>
                  <a:pt x="2690" y="9049"/>
                  <a:pt x="2517" y="9185"/>
                  <a:pt x="2370" y="9278"/>
                </a:cubicBezTo>
                <a:cubicBezTo>
                  <a:pt x="2272" y="9341"/>
                  <a:pt x="2212" y="9374"/>
                  <a:pt x="2159" y="9393"/>
                </a:cubicBezTo>
                <a:cubicBezTo>
                  <a:pt x="2030" y="9500"/>
                  <a:pt x="1933" y="9578"/>
                  <a:pt x="1786" y="9701"/>
                </a:cubicBezTo>
                <a:cubicBezTo>
                  <a:pt x="1784" y="9703"/>
                  <a:pt x="1783" y="9704"/>
                  <a:pt x="1780" y="9706"/>
                </a:cubicBezTo>
                <a:cubicBezTo>
                  <a:pt x="1525" y="9920"/>
                  <a:pt x="1264" y="10192"/>
                  <a:pt x="1061" y="10443"/>
                </a:cubicBezTo>
                <a:cubicBezTo>
                  <a:pt x="1051" y="10454"/>
                  <a:pt x="1041" y="10467"/>
                  <a:pt x="1032" y="10478"/>
                </a:cubicBezTo>
                <a:cubicBezTo>
                  <a:pt x="998" y="10520"/>
                  <a:pt x="969" y="10560"/>
                  <a:pt x="939" y="10600"/>
                </a:cubicBezTo>
                <a:cubicBezTo>
                  <a:pt x="922" y="10623"/>
                  <a:pt x="905" y="10647"/>
                  <a:pt x="890" y="10669"/>
                </a:cubicBezTo>
                <a:cubicBezTo>
                  <a:pt x="884" y="10678"/>
                  <a:pt x="879" y="10688"/>
                  <a:pt x="873" y="10697"/>
                </a:cubicBezTo>
                <a:cubicBezTo>
                  <a:pt x="839" y="10746"/>
                  <a:pt x="808" y="10795"/>
                  <a:pt x="783" y="10839"/>
                </a:cubicBezTo>
                <a:cubicBezTo>
                  <a:pt x="754" y="10889"/>
                  <a:pt x="729" y="10933"/>
                  <a:pt x="714" y="10973"/>
                </a:cubicBezTo>
                <a:cubicBezTo>
                  <a:pt x="698" y="11013"/>
                  <a:pt x="690" y="11046"/>
                  <a:pt x="690" y="11072"/>
                </a:cubicBezTo>
                <a:cubicBezTo>
                  <a:pt x="690" y="11106"/>
                  <a:pt x="680" y="11139"/>
                  <a:pt x="667" y="11169"/>
                </a:cubicBezTo>
                <a:cubicBezTo>
                  <a:pt x="669" y="11202"/>
                  <a:pt x="655" y="11223"/>
                  <a:pt x="627" y="11239"/>
                </a:cubicBezTo>
                <a:cubicBezTo>
                  <a:pt x="623" y="11243"/>
                  <a:pt x="619" y="11246"/>
                  <a:pt x="615" y="11249"/>
                </a:cubicBezTo>
                <a:cubicBezTo>
                  <a:pt x="614" y="11250"/>
                  <a:pt x="614" y="11251"/>
                  <a:pt x="612" y="11252"/>
                </a:cubicBezTo>
                <a:cubicBezTo>
                  <a:pt x="604" y="11259"/>
                  <a:pt x="598" y="11265"/>
                  <a:pt x="589" y="11269"/>
                </a:cubicBezTo>
                <a:cubicBezTo>
                  <a:pt x="588" y="11269"/>
                  <a:pt x="587" y="11271"/>
                  <a:pt x="586" y="11272"/>
                </a:cubicBezTo>
                <a:cubicBezTo>
                  <a:pt x="584" y="11273"/>
                  <a:pt x="580" y="11278"/>
                  <a:pt x="578" y="11279"/>
                </a:cubicBezTo>
                <a:cubicBezTo>
                  <a:pt x="563" y="11288"/>
                  <a:pt x="546" y="11301"/>
                  <a:pt x="529" y="11324"/>
                </a:cubicBezTo>
                <a:cubicBezTo>
                  <a:pt x="468" y="11402"/>
                  <a:pt x="394" y="11556"/>
                  <a:pt x="320" y="11739"/>
                </a:cubicBezTo>
                <a:cubicBezTo>
                  <a:pt x="317" y="11748"/>
                  <a:pt x="315" y="11756"/>
                  <a:pt x="312" y="11764"/>
                </a:cubicBezTo>
                <a:cubicBezTo>
                  <a:pt x="276" y="11855"/>
                  <a:pt x="240" y="11956"/>
                  <a:pt x="208" y="12055"/>
                </a:cubicBezTo>
                <a:cubicBezTo>
                  <a:pt x="181" y="12139"/>
                  <a:pt x="159" y="12228"/>
                  <a:pt x="135" y="12317"/>
                </a:cubicBezTo>
                <a:cubicBezTo>
                  <a:pt x="124" y="12361"/>
                  <a:pt x="110" y="12403"/>
                  <a:pt x="101" y="12446"/>
                </a:cubicBezTo>
                <a:cubicBezTo>
                  <a:pt x="-1" y="12906"/>
                  <a:pt x="-28" y="13726"/>
                  <a:pt x="31" y="14334"/>
                </a:cubicBezTo>
                <a:cubicBezTo>
                  <a:pt x="47" y="14470"/>
                  <a:pt x="68" y="14604"/>
                  <a:pt x="92" y="14735"/>
                </a:cubicBezTo>
                <a:cubicBezTo>
                  <a:pt x="142" y="14994"/>
                  <a:pt x="218" y="15271"/>
                  <a:pt x="312" y="15554"/>
                </a:cubicBezTo>
                <a:cubicBezTo>
                  <a:pt x="316" y="15565"/>
                  <a:pt x="316" y="15572"/>
                  <a:pt x="320" y="15584"/>
                </a:cubicBezTo>
                <a:cubicBezTo>
                  <a:pt x="458" y="15958"/>
                  <a:pt x="672" y="16484"/>
                  <a:pt x="745" y="16614"/>
                </a:cubicBezTo>
                <a:cubicBezTo>
                  <a:pt x="890" y="16872"/>
                  <a:pt x="1100" y="17212"/>
                  <a:pt x="1254" y="17450"/>
                </a:cubicBezTo>
                <a:cubicBezTo>
                  <a:pt x="1338" y="17578"/>
                  <a:pt x="1409" y="17683"/>
                  <a:pt x="1436" y="17711"/>
                </a:cubicBezTo>
                <a:cubicBezTo>
                  <a:pt x="1460" y="17736"/>
                  <a:pt x="1482" y="17774"/>
                  <a:pt x="1500" y="17810"/>
                </a:cubicBezTo>
                <a:cubicBezTo>
                  <a:pt x="1522" y="17844"/>
                  <a:pt x="1542" y="17876"/>
                  <a:pt x="1546" y="17898"/>
                </a:cubicBezTo>
                <a:cubicBezTo>
                  <a:pt x="1566" y="17932"/>
                  <a:pt x="1595" y="17971"/>
                  <a:pt x="1636" y="18017"/>
                </a:cubicBezTo>
                <a:cubicBezTo>
                  <a:pt x="1655" y="18030"/>
                  <a:pt x="1675" y="18050"/>
                  <a:pt x="1688" y="18074"/>
                </a:cubicBezTo>
                <a:cubicBezTo>
                  <a:pt x="1692" y="18078"/>
                  <a:pt x="1693" y="18080"/>
                  <a:pt x="1697" y="18084"/>
                </a:cubicBezTo>
                <a:cubicBezTo>
                  <a:pt x="1780" y="18165"/>
                  <a:pt x="1836" y="18251"/>
                  <a:pt x="1818" y="18276"/>
                </a:cubicBezTo>
                <a:cubicBezTo>
                  <a:pt x="1800" y="18300"/>
                  <a:pt x="1848" y="18335"/>
                  <a:pt x="1928" y="18353"/>
                </a:cubicBezTo>
                <a:cubicBezTo>
                  <a:pt x="2023" y="18374"/>
                  <a:pt x="2061" y="18416"/>
                  <a:pt x="2035" y="18475"/>
                </a:cubicBezTo>
                <a:cubicBezTo>
                  <a:pt x="2037" y="18498"/>
                  <a:pt x="2038" y="18518"/>
                  <a:pt x="2041" y="18542"/>
                </a:cubicBezTo>
                <a:cubicBezTo>
                  <a:pt x="2062" y="18587"/>
                  <a:pt x="2114" y="18638"/>
                  <a:pt x="2197" y="18689"/>
                </a:cubicBezTo>
                <a:cubicBezTo>
                  <a:pt x="2217" y="18701"/>
                  <a:pt x="2230" y="18715"/>
                  <a:pt x="2249" y="18729"/>
                </a:cubicBezTo>
                <a:cubicBezTo>
                  <a:pt x="2262" y="18736"/>
                  <a:pt x="2274" y="18746"/>
                  <a:pt x="2286" y="18756"/>
                </a:cubicBezTo>
                <a:cubicBezTo>
                  <a:pt x="2350" y="18806"/>
                  <a:pt x="2399" y="18854"/>
                  <a:pt x="2399" y="18880"/>
                </a:cubicBezTo>
                <a:cubicBezTo>
                  <a:pt x="2399" y="18923"/>
                  <a:pt x="2491" y="19029"/>
                  <a:pt x="2642" y="19169"/>
                </a:cubicBezTo>
                <a:cubicBezTo>
                  <a:pt x="2777" y="19293"/>
                  <a:pt x="2957" y="19445"/>
                  <a:pt x="3174" y="19612"/>
                </a:cubicBezTo>
                <a:cubicBezTo>
                  <a:pt x="3230" y="19655"/>
                  <a:pt x="3268" y="19692"/>
                  <a:pt x="3310" y="19731"/>
                </a:cubicBezTo>
                <a:cubicBezTo>
                  <a:pt x="3312" y="19734"/>
                  <a:pt x="3316" y="19737"/>
                  <a:pt x="3319" y="19739"/>
                </a:cubicBezTo>
                <a:cubicBezTo>
                  <a:pt x="3322" y="19741"/>
                  <a:pt x="3324" y="19741"/>
                  <a:pt x="3327" y="19744"/>
                </a:cubicBezTo>
                <a:cubicBezTo>
                  <a:pt x="3457" y="19841"/>
                  <a:pt x="3571" y="19920"/>
                  <a:pt x="3602" y="19920"/>
                </a:cubicBezTo>
                <a:cubicBezTo>
                  <a:pt x="3621" y="19920"/>
                  <a:pt x="3646" y="19929"/>
                  <a:pt x="3671" y="19943"/>
                </a:cubicBezTo>
                <a:cubicBezTo>
                  <a:pt x="3691" y="19952"/>
                  <a:pt x="3708" y="19966"/>
                  <a:pt x="3726" y="19980"/>
                </a:cubicBezTo>
                <a:cubicBezTo>
                  <a:pt x="3730" y="19983"/>
                  <a:pt x="3735" y="19985"/>
                  <a:pt x="3738" y="19988"/>
                </a:cubicBezTo>
                <a:cubicBezTo>
                  <a:pt x="3755" y="19997"/>
                  <a:pt x="3769" y="20004"/>
                  <a:pt x="3784" y="20015"/>
                </a:cubicBezTo>
                <a:cubicBezTo>
                  <a:pt x="3872" y="20079"/>
                  <a:pt x="3956" y="20132"/>
                  <a:pt x="4094" y="20202"/>
                </a:cubicBezTo>
                <a:cubicBezTo>
                  <a:pt x="4129" y="20218"/>
                  <a:pt x="4231" y="20262"/>
                  <a:pt x="4273" y="20281"/>
                </a:cubicBezTo>
                <a:cubicBezTo>
                  <a:pt x="4808" y="20516"/>
                  <a:pt x="5555" y="20834"/>
                  <a:pt x="5747" y="20906"/>
                </a:cubicBezTo>
                <a:cubicBezTo>
                  <a:pt x="5754" y="20908"/>
                  <a:pt x="5762" y="20910"/>
                  <a:pt x="5768" y="20913"/>
                </a:cubicBezTo>
                <a:cubicBezTo>
                  <a:pt x="5774" y="20916"/>
                  <a:pt x="5809" y="20932"/>
                  <a:pt x="5814" y="20933"/>
                </a:cubicBezTo>
                <a:cubicBezTo>
                  <a:pt x="5844" y="20943"/>
                  <a:pt x="5872" y="20955"/>
                  <a:pt x="5906" y="20968"/>
                </a:cubicBezTo>
                <a:cubicBezTo>
                  <a:pt x="5932" y="20972"/>
                  <a:pt x="5956" y="20978"/>
                  <a:pt x="5985" y="20978"/>
                </a:cubicBezTo>
                <a:cubicBezTo>
                  <a:pt x="6074" y="20978"/>
                  <a:pt x="6164" y="21000"/>
                  <a:pt x="6184" y="21028"/>
                </a:cubicBezTo>
                <a:cubicBezTo>
                  <a:pt x="6193" y="21041"/>
                  <a:pt x="6223" y="21056"/>
                  <a:pt x="6259" y="21070"/>
                </a:cubicBezTo>
                <a:cubicBezTo>
                  <a:pt x="6294" y="21079"/>
                  <a:pt x="6312" y="21087"/>
                  <a:pt x="6340" y="21095"/>
                </a:cubicBezTo>
                <a:cubicBezTo>
                  <a:pt x="6342" y="21095"/>
                  <a:pt x="6347" y="21095"/>
                  <a:pt x="6349" y="21095"/>
                </a:cubicBezTo>
                <a:cubicBezTo>
                  <a:pt x="6418" y="21095"/>
                  <a:pt x="6497" y="21116"/>
                  <a:pt x="6525" y="21140"/>
                </a:cubicBezTo>
                <a:cubicBezTo>
                  <a:pt x="6540" y="21143"/>
                  <a:pt x="6553" y="21143"/>
                  <a:pt x="6569" y="21147"/>
                </a:cubicBezTo>
                <a:cubicBezTo>
                  <a:pt x="6702" y="21155"/>
                  <a:pt x="6815" y="21169"/>
                  <a:pt x="6852" y="21194"/>
                </a:cubicBezTo>
                <a:cubicBezTo>
                  <a:pt x="6901" y="21228"/>
                  <a:pt x="7047" y="21271"/>
                  <a:pt x="7179" y="21291"/>
                </a:cubicBezTo>
                <a:cubicBezTo>
                  <a:pt x="7310" y="21312"/>
                  <a:pt x="7636" y="21371"/>
                  <a:pt x="7899" y="21423"/>
                </a:cubicBezTo>
                <a:cubicBezTo>
                  <a:pt x="8162" y="21476"/>
                  <a:pt x="8581" y="21530"/>
                  <a:pt x="8833" y="21545"/>
                </a:cubicBezTo>
                <a:cubicBezTo>
                  <a:pt x="8990" y="21555"/>
                  <a:pt x="9129" y="21576"/>
                  <a:pt x="9229" y="21600"/>
                </a:cubicBezTo>
                <a:cubicBezTo>
                  <a:pt x="9388" y="21581"/>
                  <a:pt x="9685" y="21575"/>
                  <a:pt x="10281" y="21570"/>
                </a:cubicBezTo>
                <a:cubicBezTo>
                  <a:pt x="10297" y="21570"/>
                  <a:pt x="10309" y="21570"/>
                  <a:pt x="10325" y="21570"/>
                </a:cubicBezTo>
                <a:cubicBezTo>
                  <a:pt x="10970" y="21563"/>
                  <a:pt x="11568" y="21535"/>
                  <a:pt x="11657" y="21505"/>
                </a:cubicBezTo>
                <a:cubicBezTo>
                  <a:pt x="11750" y="21475"/>
                  <a:pt x="12025" y="21433"/>
                  <a:pt x="12270" y="21411"/>
                </a:cubicBezTo>
                <a:cubicBezTo>
                  <a:pt x="12516" y="21389"/>
                  <a:pt x="12733" y="21349"/>
                  <a:pt x="12753" y="21321"/>
                </a:cubicBezTo>
                <a:cubicBezTo>
                  <a:pt x="12758" y="21315"/>
                  <a:pt x="12775" y="21312"/>
                  <a:pt x="12785" y="21306"/>
                </a:cubicBezTo>
                <a:cubicBezTo>
                  <a:pt x="12785" y="21306"/>
                  <a:pt x="12782" y="21304"/>
                  <a:pt x="12782" y="21304"/>
                </a:cubicBezTo>
                <a:cubicBezTo>
                  <a:pt x="12782" y="21294"/>
                  <a:pt x="12804" y="21278"/>
                  <a:pt x="12834" y="21262"/>
                </a:cubicBezTo>
                <a:cubicBezTo>
                  <a:pt x="12849" y="21241"/>
                  <a:pt x="12882" y="21224"/>
                  <a:pt x="12933" y="21217"/>
                </a:cubicBezTo>
                <a:cubicBezTo>
                  <a:pt x="13081" y="21154"/>
                  <a:pt x="13304" y="21084"/>
                  <a:pt x="13456" y="21060"/>
                </a:cubicBezTo>
                <a:cubicBezTo>
                  <a:pt x="13593" y="21039"/>
                  <a:pt x="13960" y="20878"/>
                  <a:pt x="14271" y="20704"/>
                </a:cubicBezTo>
                <a:cubicBezTo>
                  <a:pt x="14583" y="20531"/>
                  <a:pt x="14863" y="20391"/>
                  <a:pt x="14896" y="20391"/>
                </a:cubicBezTo>
                <a:cubicBezTo>
                  <a:pt x="14928" y="20391"/>
                  <a:pt x="14987" y="20311"/>
                  <a:pt x="15026" y="20214"/>
                </a:cubicBezTo>
                <a:cubicBezTo>
                  <a:pt x="15036" y="20189"/>
                  <a:pt x="15049" y="20166"/>
                  <a:pt x="15063" y="20144"/>
                </a:cubicBezTo>
                <a:cubicBezTo>
                  <a:pt x="15047" y="20120"/>
                  <a:pt x="15080" y="20092"/>
                  <a:pt x="15130" y="20072"/>
                </a:cubicBezTo>
                <a:cubicBezTo>
                  <a:pt x="15155" y="20052"/>
                  <a:pt x="15180" y="20037"/>
                  <a:pt x="15202" y="20037"/>
                </a:cubicBezTo>
                <a:cubicBezTo>
                  <a:pt x="15212" y="20037"/>
                  <a:pt x="15217" y="20034"/>
                  <a:pt x="15225" y="20032"/>
                </a:cubicBezTo>
                <a:cubicBezTo>
                  <a:pt x="15250" y="20018"/>
                  <a:pt x="15275" y="19999"/>
                  <a:pt x="15295" y="19978"/>
                </a:cubicBezTo>
                <a:cubicBezTo>
                  <a:pt x="15291" y="19955"/>
                  <a:pt x="15324" y="19902"/>
                  <a:pt x="15379" y="19833"/>
                </a:cubicBezTo>
                <a:cubicBezTo>
                  <a:pt x="15412" y="19777"/>
                  <a:pt x="15474" y="19709"/>
                  <a:pt x="15543" y="19644"/>
                </a:cubicBezTo>
                <a:cubicBezTo>
                  <a:pt x="15647" y="19534"/>
                  <a:pt x="15757" y="19428"/>
                  <a:pt x="15847" y="19356"/>
                </a:cubicBezTo>
                <a:cubicBezTo>
                  <a:pt x="15847" y="19354"/>
                  <a:pt x="15853" y="19349"/>
                  <a:pt x="15853" y="19348"/>
                </a:cubicBezTo>
                <a:cubicBezTo>
                  <a:pt x="15851" y="19330"/>
                  <a:pt x="15891" y="19308"/>
                  <a:pt x="15942" y="19291"/>
                </a:cubicBezTo>
                <a:cubicBezTo>
                  <a:pt x="15956" y="19284"/>
                  <a:pt x="15972" y="19274"/>
                  <a:pt x="15980" y="19274"/>
                </a:cubicBezTo>
                <a:cubicBezTo>
                  <a:pt x="16029" y="19273"/>
                  <a:pt x="16054" y="19251"/>
                  <a:pt x="16035" y="19224"/>
                </a:cubicBezTo>
                <a:cubicBezTo>
                  <a:pt x="16022" y="19206"/>
                  <a:pt x="16112" y="19102"/>
                  <a:pt x="16232" y="18975"/>
                </a:cubicBezTo>
                <a:cubicBezTo>
                  <a:pt x="16241" y="18964"/>
                  <a:pt x="16255" y="18952"/>
                  <a:pt x="16266" y="18940"/>
                </a:cubicBezTo>
                <a:cubicBezTo>
                  <a:pt x="16323" y="18881"/>
                  <a:pt x="16369" y="18827"/>
                  <a:pt x="16440" y="18761"/>
                </a:cubicBezTo>
                <a:cubicBezTo>
                  <a:pt x="16674" y="18540"/>
                  <a:pt x="16820" y="18361"/>
                  <a:pt x="16836" y="18288"/>
                </a:cubicBezTo>
                <a:cubicBezTo>
                  <a:pt x="16838" y="18269"/>
                  <a:pt x="16841" y="18249"/>
                  <a:pt x="16836" y="18231"/>
                </a:cubicBezTo>
                <a:cubicBezTo>
                  <a:pt x="16810" y="18142"/>
                  <a:pt x="16834" y="18089"/>
                  <a:pt x="16908" y="18064"/>
                </a:cubicBezTo>
                <a:cubicBezTo>
                  <a:pt x="16918" y="18061"/>
                  <a:pt x="16925" y="18054"/>
                  <a:pt x="16934" y="18049"/>
                </a:cubicBezTo>
                <a:cubicBezTo>
                  <a:pt x="17057" y="17849"/>
                  <a:pt x="17289" y="17557"/>
                  <a:pt x="17530" y="17328"/>
                </a:cubicBezTo>
                <a:cubicBezTo>
                  <a:pt x="17655" y="17208"/>
                  <a:pt x="17822" y="16998"/>
                  <a:pt x="17900" y="16858"/>
                </a:cubicBezTo>
                <a:cubicBezTo>
                  <a:pt x="17978" y="16717"/>
                  <a:pt x="18097" y="16534"/>
                  <a:pt x="18163" y="16452"/>
                </a:cubicBezTo>
                <a:cubicBezTo>
                  <a:pt x="18229" y="16370"/>
                  <a:pt x="18342" y="16215"/>
                  <a:pt x="18418" y="16106"/>
                </a:cubicBezTo>
                <a:cubicBezTo>
                  <a:pt x="18493" y="15997"/>
                  <a:pt x="18639" y="15824"/>
                  <a:pt x="18741" y="15720"/>
                </a:cubicBezTo>
                <a:cubicBezTo>
                  <a:pt x="18844" y="15617"/>
                  <a:pt x="18909" y="15516"/>
                  <a:pt x="18886" y="15496"/>
                </a:cubicBezTo>
                <a:cubicBezTo>
                  <a:pt x="18883" y="15494"/>
                  <a:pt x="18885" y="15482"/>
                  <a:pt x="18886" y="15477"/>
                </a:cubicBezTo>
                <a:cubicBezTo>
                  <a:pt x="18884" y="15448"/>
                  <a:pt x="18909" y="15409"/>
                  <a:pt x="18964" y="15350"/>
                </a:cubicBezTo>
                <a:cubicBezTo>
                  <a:pt x="19000" y="15302"/>
                  <a:pt x="19042" y="15250"/>
                  <a:pt x="19097" y="15193"/>
                </a:cubicBezTo>
                <a:cubicBezTo>
                  <a:pt x="19236" y="15047"/>
                  <a:pt x="19330" y="14902"/>
                  <a:pt x="19308" y="14872"/>
                </a:cubicBezTo>
                <a:cubicBezTo>
                  <a:pt x="19299" y="14860"/>
                  <a:pt x="19309" y="14826"/>
                  <a:pt x="19325" y="14782"/>
                </a:cubicBezTo>
                <a:cubicBezTo>
                  <a:pt x="19328" y="14759"/>
                  <a:pt x="19339" y="14733"/>
                  <a:pt x="19360" y="14700"/>
                </a:cubicBezTo>
                <a:cubicBezTo>
                  <a:pt x="19394" y="14631"/>
                  <a:pt x="19447" y="14543"/>
                  <a:pt x="19499" y="14456"/>
                </a:cubicBezTo>
                <a:cubicBezTo>
                  <a:pt x="19474" y="14455"/>
                  <a:pt x="19494" y="14431"/>
                  <a:pt x="19531" y="14402"/>
                </a:cubicBezTo>
                <a:cubicBezTo>
                  <a:pt x="19686" y="14152"/>
                  <a:pt x="19873" y="13901"/>
                  <a:pt x="19927" y="13909"/>
                </a:cubicBezTo>
                <a:cubicBezTo>
                  <a:pt x="19951" y="13913"/>
                  <a:pt x="19968" y="13852"/>
                  <a:pt x="19985" y="13770"/>
                </a:cubicBezTo>
                <a:cubicBezTo>
                  <a:pt x="19979" y="13739"/>
                  <a:pt x="19984" y="13703"/>
                  <a:pt x="20002" y="13655"/>
                </a:cubicBezTo>
                <a:cubicBezTo>
                  <a:pt x="20050" y="13258"/>
                  <a:pt x="20040" y="12519"/>
                  <a:pt x="19953" y="12429"/>
                </a:cubicBezTo>
                <a:cubicBezTo>
                  <a:pt x="19903" y="12377"/>
                  <a:pt x="19987" y="12291"/>
                  <a:pt x="20256" y="12113"/>
                </a:cubicBezTo>
                <a:cubicBezTo>
                  <a:pt x="20463" y="11975"/>
                  <a:pt x="20660" y="11788"/>
                  <a:pt x="20699" y="11692"/>
                </a:cubicBezTo>
                <a:cubicBezTo>
                  <a:pt x="20737" y="11597"/>
                  <a:pt x="20795" y="11520"/>
                  <a:pt x="20829" y="11520"/>
                </a:cubicBezTo>
                <a:cubicBezTo>
                  <a:pt x="20862" y="11520"/>
                  <a:pt x="20975" y="11381"/>
                  <a:pt x="21080" y="11212"/>
                </a:cubicBezTo>
                <a:cubicBezTo>
                  <a:pt x="21112" y="11161"/>
                  <a:pt x="21153" y="11105"/>
                  <a:pt x="21190" y="11050"/>
                </a:cubicBezTo>
                <a:cubicBezTo>
                  <a:pt x="21195" y="11021"/>
                  <a:pt x="21244" y="10951"/>
                  <a:pt x="21312" y="10873"/>
                </a:cubicBezTo>
                <a:cubicBezTo>
                  <a:pt x="21353" y="10817"/>
                  <a:pt x="21398" y="10758"/>
                  <a:pt x="21427" y="10724"/>
                </a:cubicBezTo>
                <a:cubicBezTo>
                  <a:pt x="21484" y="10658"/>
                  <a:pt x="21524" y="10579"/>
                  <a:pt x="21572" y="10503"/>
                </a:cubicBezTo>
                <a:lnTo>
                  <a:pt x="21572" y="6758"/>
                </a:lnTo>
                <a:cubicBezTo>
                  <a:pt x="21569" y="6740"/>
                  <a:pt x="21569" y="6721"/>
                  <a:pt x="21566" y="6703"/>
                </a:cubicBezTo>
                <a:cubicBezTo>
                  <a:pt x="21542" y="6602"/>
                  <a:pt x="21512" y="6497"/>
                  <a:pt x="21479" y="6390"/>
                </a:cubicBezTo>
                <a:cubicBezTo>
                  <a:pt x="21427" y="6247"/>
                  <a:pt x="21367" y="6138"/>
                  <a:pt x="21303" y="6109"/>
                </a:cubicBezTo>
                <a:cubicBezTo>
                  <a:pt x="21212" y="6066"/>
                  <a:pt x="21193" y="6029"/>
                  <a:pt x="21242" y="5987"/>
                </a:cubicBezTo>
                <a:cubicBezTo>
                  <a:pt x="21373" y="5874"/>
                  <a:pt x="20982" y="5147"/>
                  <a:pt x="20765" y="5098"/>
                </a:cubicBezTo>
                <a:cubicBezTo>
                  <a:pt x="20699" y="5083"/>
                  <a:pt x="20624" y="4996"/>
                  <a:pt x="20598" y="4904"/>
                </a:cubicBezTo>
                <a:cubicBezTo>
                  <a:pt x="20571" y="4812"/>
                  <a:pt x="20501" y="4674"/>
                  <a:pt x="20444" y="4598"/>
                </a:cubicBezTo>
                <a:cubicBezTo>
                  <a:pt x="20387" y="4522"/>
                  <a:pt x="20334" y="4404"/>
                  <a:pt x="20326" y="4334"/>
                </a:cubicBezTo>
                <a:cubicBezTo>
                  <a:pt x="20318" y="4265"/>
                  <a:pt x="20275" y="4048"/>
                  <a:pt x="20230" y="3854"/>
                </a:cubicBezTo>
                <a:cubicBezTo>
                  <a:pt x="19981" y="2768"/>
                  <a:pt x="19899" y="2585"/>
                  <a:pt x="19690" y="2633"/>
                </a:cubicBezTo>
                <a:cubicBezTo>
                  <a:pt x="19504" y="2674"/>
                  <a:pt x="19342" y="2371"/>
                  <a:pt x="19389" y="2073"/>
                </a:cubicBezTo>
                <a:cubicBezTo>
                  <a:pt x="19410" y="1935"/>
                  <a:pt x="19394" y="1828"/>
                  <a:pt x="19349" y="1804"/>
                </a:cubicBezTo>
                <a:cubicBezTo>
                  <a:pt x="19307" y="1782"/>
                  <a:pt x="19273" y="1695"/>
                  <a:pt x="19273" y="1610"/>
                </a:cubicBezTo>
                <a:cubicBezTo>
                  <a:pt x="19273" y="1525"/>
                  <a:pt x="19020" y="1012"/>
                  <a:pt x="18710" y="470"/>
                </a:cubicBezTo>
                <a:lnTo>
                  <a:pt x="18441" y="0"/>
                </a:lnTo>
                <a:lnTo>
                  <a:pt x="15277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type="title"/>
          </p:nvPr>
        </p:nvSpPr>
        <p:spPr>
          <a:xfrm>
            <a:off x="1270000" y="78105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Kabellängen</a:t>
            </a:r>
          </a:p>
        </p:txBody>
      </p:sp>
      <p:graphicFrame>
        <p:nvGraphicFramePr>
          <p:cNvPr id="278" name="Table 278"/>
          <p:cNvGraphicFramePr/>
          <p:nvPr/>
        </p:nvGraphicFramePr>
        <p:xfrm>
          <a:off x="473670" y="850900"/>
          <a:ext cx="12057460" cy="681990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{2708684C-4D16-4618-839F-0558EEFCDFE6}</a:tableStyleId>
              </a:tblPr>
              <a:tblGrid>
                <a:gridCol w="2364716"/>
                <a:gridCol w="2305802"/>
                <a:gridCol w="1653792"/>
                <a:gridCol w="1638042"/>
                <a:gridCol w="1811296"/>
                <a:gridCol w="2283808"/>
              </a:tblGrid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Kabelkategorie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Übertragungsklasse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Standard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Linklänge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Übertragungs
frequenz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Kabel genormt bis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Klasse C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10BASE-T, 100BASE-VG</a:t>
                      </a:r>
                    </a:p>
                  </a:txBody>
                  <a:tcPr marL="50800" marR="50800" marT="50800" marB="50800" anchor="ctr" anchorCtr="0" horzOverflow="overflow"/>
                </a:tc>
                <a:tc rowSpan="4">
                  <a:txBody>
                    <a:bodyPr/>
                    <a:lstStyle/>
                    <a:p>
                      <a:pPr defTabSz="914400"/>
                      <a:r>
                        <a:t>100 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2 × 10 MHz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16 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-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100BASE-TX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t>2 × 31,25 MHz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100 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-</a:t>
                      </a:r>
                    </a:p>
                  </a:txBody>
                  <a:tcPr marL="50800" marR="50800" marT="50800" marB="50800" anchor="ctr" anchorCtr="0" horzOverflow="overflow"/>
                </a:tc>
                <a:tc rowSpan="2">
                  <a:txBody>
                    <a:bodyPr/>
                    <a:lstStyle/>
                    <a:p>
                      <a:pPr defTabSz="914400"/>
                      <a:r>
                        <a:t>1000BASE-T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 rowSpan="2">
                  <a:txBody>
                    <a:bodyPr/>
                    <a:lstStyle/>
                    <a:p>
                      <a:pPr defTabSz="914400"/>
                      <a:r>
                        <a:t>4 × 62,5 MHz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100 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Cat-5e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 rowSpan="3">
                  <a:txBody>
                    <a:bodyPr/>
                    <a:lstStyle/>
                    <a:p>
                      <a:pPr defTabSz="914400"/>
                      <a:r>
                        <a:t>Klasse D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t>100 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Cat-5e, ungeschirmt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 vMerge="1">
                  <a:tcPr/>
                </a:tc>
                <a:tc rowSpan="6">
                  <a:txBody>
                    <a:bodyPr/>
                    <a:lstStyle/>
                    <a:p>
                      <a:pPr defTabSz="914400"/>
                      <a:r>
                        <a:t>10GBASE-T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*) 45…? m</a:t>
                      </a:r>
                    </a:p>
                  </a:txBody>
                  <a:tcPr marL="50800" marR="50800" marT="50800" marB="50800" anchor="ctr" anchorCtr="0" horzOverflow="overflow"/>
                </a:tc>
                <a:tc rowSpan="6">
                  <a:txBody>
                    <a:bodyPr/>
                    <a:lstStyle/>
                    <a:p>
                      <a:pPr defTabSz="914400"/>
                      <a:r>
                        <a:t>4 × 417 MHz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100 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Cat-5e, geschirmt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t>über 45 m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t>100 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Cat-6, ungeschirmt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 rowSpan="2">
                  <a:txBody>
                    <a:bodyPr/>
                    <a:lstStyle/>
                    <a:p>
                      <a:pPr defTabSz="914400"/>
                      <a:r>
                        <a:t>Klasse E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t>*) 55…100 m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t>250 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Cat-6, geschirmt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 vMerge="1">
                  <a:tcPr/>
                </a:tc>
                <a:tc vMerge="1">
                  <a:tcPr/>
                </a:tc>
                <a:tc rowSpan="3">
                  <a:txBody>
                    <a:bodyPr/>
                    <a:lstStyle/>
                    <a:p>
                      <a:pPr defTabSz="914400"/>
                      <a:r>
                        <a:t>100 m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t>250 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Cat-6A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Klasse </a:t>
                      </a:r>
                    </a:p>
                  </a:txBody>
                  <a:tcPr marL="50800" marR="50800" marT="50800" marB="50800" anchor="ctr" anchorCtr="0" horzOverflow="overflow"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t>500 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19990">
                <a:tc>
                  <a:txBody>
                    <a:bodyPr/>
                    <a:lstStyle/>
                    <a:p>
                      <a:pPr defTabSz="914400"/>
                      <a:r>
                        <a:t>Cat-7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t>Klasse F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/>
                      <a:r>
                        <a:t>600 MHz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/>
            <a:r>
              <a:t>400-Gbit/s- und 1-Terabit/s-Ethernet</a:t>
            </a:r>
          </a:p>
        </p:txBody>
      </p:sp>
      <p:sp>
        <p:nvSpPr>
          <p:cNvPr id="281" name="Shape 28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März 2013 </a:t>
            </a:r>
            <a:br/>
            <a:r>
              <a:t>-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IEEE 802.3 400 Gb/s Ethernet Study Group</a:t>
            </a:r>
            <a:r>
              <a:t> </a:t>
            </a:r>
            <a:br/>
            <a:r>
              <a:t>- Arbeit an der nächsten Generation mit 400 Gbit/s</a:t>
            </a:r>
          </a:p>
          <a:p>
            <a:pPr/>
            <a:r>
              <a:t>März 2014</a:t>
            </a:r>
            <a:br/>
            <a:r>
              <a:t>IEEE 802.3bs 400 Gb/s Ethernet Task Force gebildet</a:t>
            </a:r>
          </a:p>
          <a:p>
            <a:pPr/>
            <a:r>
              <a:t>Standards frühestens 2017</a:t>
            </a:r>
            <a:br/>
            <a:r>
              <a:t>- 100 m über MM-Glasfaser</a:t>
            </a:r>
            <a:br/>
            <a:r>
              <a:t>- 500 m, 2 km und 10 km über SM-Faser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Quellenverzeichnis</a:t>
            </a:r>
          </a:p>
        </p:txBody>
      </p:sp>
      <p:sp>
        <p:nvSpPr>
          <p:cNvPr id="284" name="Shape 2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2" invalidUrl="" action="" tgtFrame="" tooltip="" history="1" highlightClick="0" endSnd="0"/>
              </a:rPr>
              <a:t>http://de.wikipedia.org/wiki/Ethernet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3" invalidUrl="" action="" tgtFrame="" tooltip="" history="1" highlightClick="0" endSnd="0"/>
              </a:rPr>
              <a:t>http://de.wikipedia.org/wiki/Robert_Metcalfe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4" invalidUrl="" action="" tgtFrame="" tooltip="" history="1" highlightClick="0" endSnd="0"/>
              </a:rPr>
              <a:t>http://de.wikipedia.org/wiki/ALOHAnet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5" invalidUrl="" action="" tgtFrame="" tooltip="" history="1" highlightClick="0" endSnd="0"/>
              </a:rPr>
              <a:t>http://de.wikipedia.org/wiki/%C3%84ther_(Physik)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3" invalidUrl="" action="" tgtFrame="" tooltip="" history="1" highlightClick="0" endSnd="0"/>
              </a:rPr>
              <a:t>http://de.wikipedia.org/wiki/Robert_Metcalfe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4" invalidUrl="" action="" tgtFrame="" tooltip="" history="1" highlightClick="0" endSnd="0"/>
              </a:rPr>
              <a:t>http://de.wikipedia.org/wiki/ALOHAnet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6" invalidUrl="" action="" tgtFrame="" tooltip="" history="1" highlightClick="0" endSnd="0"/>
              </a:rPr>
              <a:t>http://de.wikipedia.org/wiki/Institute_of_Electrical_and_Electronics_Engineers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7" invalidUrl="" action="" tgtFrame="" tooltip="" history="1" highlightClick="0" endSnd="0"/>
              </a:rPr>
              <a:t>http://de.wikipedia.org/wiki/Carrier_Sense_Multiple_Access/Collision_Detection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8" invalidUrl="" action="" tgtFrame="" tooltip="" history="1" highlightClick="0" endSnd="0"/>
              </a:rPr>
              <a:t>http://de.wikipedia.org/wiki/Carrier_Sense_Multiple_Access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9" invalidUrl="" action="" tgtFrame="" tooltip="" history="1" highlightClick="0" endSnd="0"/>
              </a:rPr>
              <a:t>http://de.wikipedia.org/wiki/Carrier_Sense_Multiple_Access/Collision_Avoidance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10" invalidUrl="" action="" tgtFrame="" tooltip="" history="1" highlightClick="0" endSnd="0"/>
              </a:rPr>
              <a:t>http://de.wikipedia.org/wiki/Token_Ring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11" invalidUrl="" action="" tgtFrame="" tooltip="" history="1" highlightClick="0" endSnd="0"/>
              </a:rPr>
              <a:t>http://de.wikipedia.org/wiki/Xerox_PARC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12" invalidUrl="" action="" tgtFrame="" tooltip="" history="1" highlightClick="0" endSnd="0"/>
              </a:rPr>
              <a:t>http://en.wikipedia.org/wiki/Ethernet_Alliance</a:t>
            </a:r>
          </a:p>
          <a:p>
            <a:pPr marL="186689" indent="-186689" defTabSz="245363">
              <a:spcBef>
                <a:spcPts val="1700"/>
              </a:spcBef>
              <a:defRPr sz="1512"/>
            </a:pPr>
            <a:r>
              <a:rPr u="sng">
                <a:hlinkClick r:id="rId13" invalidUrl="" action="" tgtFrame="" tooltip="" history="1" highlightClick="0" endSnd="0"/>
              </a:rPr>
              <a:t>http://de.wikipedia.org/wiki/Power_over_Ethernet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479550" y="546100"/>
            <a:ext cx="10033000" cy="6248400"/>
          </a:xfrm>
          <a:prstGeom prst="rect">
            <a:avLst/>
          </a:prstGeom>
          <a:ln w="9525">
            <a:round/>
          </a:ln>
        </p:spPr>
      </p:pic>
      <p:sp>
        <p:nvSpPr>
          <p:cNvPr id="137" name="Shape 1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Original Skizze</a:t>
            </a:r>
          </a:p>
        </p:txBody>
      </p:sp>
      <p:sp>
        <p:nvSpPr>
          <p:cNvPr id="138" name="Shape 1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Dr. Robert Metcalfe - 22. Mai 1973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Geschichte</a:t>
            </a:r>
          </a:p>
        </p:txBody>
      </p:sp>
      <p:sp>
        <p:nvSpPr>
          <p:cNvPr id="141" name="Shape 1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5610" indent="-435610" defTabSz="572516">
              <a:spcBef>
                <a:spcPts val="4100"/>
              </a:spcBef>
              <a:defRPr sz="3234"/>
            </a:pPr>
            <a:r>
              <a:t>Firmeninternes Produkt</a:t>
            </a:r>
          </a:p>
          <a:p>
            <a:pPr marL="435610" indent="-435610" defTabSz="572516">
              <a:spcBef>
                <a:spcPts val="4100"/>
              </a:spcBef>
              <a:defRPr sz="3234"/>
            </a:pPr>
            <a:r>
              <a:t>3 Mbit/s</a:t>
            </a:r>
          </a:p>
          <a:p>
            <a:pPr marL="435610" indent="-435610" defTabSz="572516">
              <a:spcBef>
                <a:spcPts val="4100"/>
              </a:spcBef>
              <a:defRPr sz="3234"/>
            </a:pPr>
            <a:r>
              <a:t>1979 - 3Com</a:t>
            </a:r>
          </a:p>
          <a:p>
            <a:pPr marL="435610" indent="-435610" defTabSz="572516">
              <a:spcBef>
                <a:spcPts val="4100"/>
              </a:spcBef>
              <a:defRPr sz="3234"/>
            </a:pPr>
            <a:r>
              <a:t>Ethernet als Standard - DEC, Intel, Xerox </a:t>
            </a:r>
          </a:p>
          <a:p>
            <a:pPr marL="435610" indent="-435610" defTabSz="572516">
              <a:spcBef>
                <a:spcPts val="4100"/>
              </a:spcBef>
              <a:defRPr sz="3234"/>
            </a:pPr>
            <a:r>
              <a:t>1980,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IEEE - 802</a:t>
            </a:r>
            <a:r>
              <a:t>. Arbeitsgruppe (Februar 1980)</a:t>
            </a:r>
          </a:p>
          <a:p>
            <a:pPr marL="435610" indent="-435610" defTabSz="572516">
              <a:spcBef>
                <a:spcPts val="4100"/>
              </a:spcBef>
              <a:defRPr sz="3234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CSMA/CD</a:t>
            </a:r>
            <a:r>
              <a:t> (802.3), Token Bus (802.4), Token Ring (802.5)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7575" t="0" r="7575" b="0"/>
          <a:stretch>
            <a:fillRect/>
          </a:stretch>
        </p:blipFill>
        <p:spPr>
          <a:xfrm>
            <a:off x="9293667" y="3086100"/>
            <a:ext cx="3723833" cy="4388803"/>
          </a:xfrm>
          <a:prstGeom prst="rect">
            <a:avLst/>
          </a:prstGeom>
        </p:spPr>
      </p:pic>
      <p:sp>
        <p:nvSpPr>
          <p:cNvPr id="144" name="Shape 1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IEEE Standard</a:t>
            </a:r>
          </a:p>
        </p:txBody>
      </p:sp>
      <p:sp>
        <p:nvSpPr>
          <p:cNvPr id="145" name="Shape 145"/>
          <p:cNvSpPr/>
          <p:nvPr>
            <p:ph type="body" idx="1"/>
          </p:nvPr>
        </p:nvSpPr>
        <p:spPr>
          <a:xfrm>
            <a:off x="952500" y="2603500"/>
            <a:ext cx="8559800" cy="6286500"/>
          </a:xfrm>
          <a:prstGeom prst="rect">
            <a:avLst/>
          </a:prstGeom>
        </p:spPr>
        <p:txBody>
          <a:bodyPr/>
          <a:lstStyle/>
          <a:p>
            <a:pPr>
              <a:defRPr sz="3600"/>
            </a:pPr>
            <a:r>
              <a:t>1985 - ISO/DIS 8802/3</a:t>
            </a:r>
          </a:p>
          <a:p>
            <a:pPr>
              <a:defRPr sz="3600"/>
            </a:pPr>
            <a:r>
              <a:t>Erstmals Ethernet auf CAT-3</a:t>
            </a:r>
          </a:p>
          <a:p>
            <a:pPr>
              <a:defRPr sz="3600"/>
            </a:pPr>
            <a:r>
              <a:t>1991 (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10BASE-T</a:t>
            </a:r>
            <a:r>
              <a:t>)</a:t>
            </a:r>
          </a:p>
          <a:p>
            <a:pPr>
              <a:defRPr sz="3600"/>
            </a:pPr>
            <a:r>
              <a:t>1992 (10BASE-F)</a:t>
            </a:r>
          </a:p>
        </p:txBody>
      </p:sp>
      <p:sp>
        <p:nvSpPr>
          <p:cNvPr id="146" name="Shape 146"/>
          <p:cNvSpPr/>
          <p:nvPr/>
        </p:nvSpPr>
        <p:spPr>
          <a:xfrm>
            <a:off x="10844964" y="7207250"/>
            <a:ext cx="1764285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/>
            </a:pPr>
            <a:r>
              <a:t>Quelle: </a:t>
            </a:r>
            <a:r>
              <a:rPr u="sng">
                <a:hlinkClick r:id="rId3" invalidUrl="" action="" tgtFrame="" tooltip="" history="1" highlightClick="0" endSnd="0"/>
              </a:rPr>
              <a:t>o-digital.com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Geschichte</a:t>
            </a:r>
          </a:p>
        </p:txBody>
      </p:sp>
      <p:sp>
        <p:nvSpPr>
          <p:cNvPr id="149" name="Shape 1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indent="-342900">
              <a:spcBef>
                <a:spcPts val="3200"/>
              </a:spcBef>
            </a:pPr>
            <a:r>
              <a:t>Mitte 1990er (Nachfolger für 100 Mbit gesucht)</a:t>
            </a:r>
          </a:p>
          <a:p>
            <a:pPr marL="342900" indent="-342900">
              <a:spcBef>
                <a:spcPts val="3200"/>
              </a:spcBef>
            </a:pPr>
            <a:r>
              <a:t>HP und AT&amp;T </a:t>
            </a:r>
            <a:br/>
            <a:r>
              <a:t>vs. </a:t>
            </a:r>
            <a:br/>
            <a:r>
              <a:t>Fast Ethernet Alliance - (Bay Networks, 3Com, Intel, SUN, Novell) </a:t>
            </a:r>
          </a:p>
          <a:p>
            <a:pPr marL="342900" indent="-342900">
              <a:spcBef>
                <a:spcPts val="3200"/>
              </a:spcBef>
            </a:pPr>
            <a:r>
              <a:t>IEEE 802.12 (100BASE-VG) </a:t>
            </a:r>
            <a:br/>
            <a:r>
              <a:t>vs. </a:t>
            </a:r>
            <a:br/>
            <a:r>
              <a:t>100 Mbit mit IEEE 802.3 Standard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Fast Ethernet</a:t>
            </a:r>
          </a:p>
        </p:txBody>
      </p:sp>
      <p:sp>
        <p:nvSpPr>
          <p:cNvPr id="152" name="Shape 1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Fast Ethernet Alliance</a:t>
            </a:r>
          </a:p>
          <a:p>
            <a:pPr/>
            <a:r>
              <a:t>IEEE 802.3u</a:t>
            </a:r>
          </a:p>
          <a:p>
            <a:pPr/>
            <a:r>
              <a:t>100 Mbit</a:t>
            </a:r>
          </a:p>
          <a:p>
            <a:pPr/>
            <a:r>
              <a:t>802.11 - Wireless LAN</a:t>
            </a:r>
          </a:p>
          <a:p>
            <a:pPr/>
            <a:r>
              <a:t>Arbeiten an 10-Gbit/s-Ethernet und Ethernet in the First Mile (EFM)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